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7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3" autoAdjust="0"/>
    <p:restoredTop sz="61105" autoAdjust="0"/>
  </p:normalViewPr>
  <p:slideViewPr>
    <p:cSldViewPr snapToGrid="0">
      <p:cViewPr varScale="1">
        <p:scale>
          <a:sx n="62" d="100"/>
          <a:sy n="62" d="100"/>
        </p:scale>
        <p:origin x="50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01DB-D2FA-4127-A486-4EFC965D628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867EDB5-E535-4DF1-8834-339A81DDFDCE}">
      <dgm:prSet/>
      <dgm:spPr/>
      <dgm:t>
        <a:bodyPr/>
        <a:lstStyle/>
        <a:p>
          <a:r>
            <a:rPr lang="en-US"/>
            <a:t>If you need to manage only cloud-based endpoints, such as mobile devices, you can use Microsoft Intune.</a:t>
          </a:r>
        </a:p>
      </dgm:t>
    </dgm:pt>
    <dgm:pt modelId="{0EE6952B-7898-43E4-95D1-40D5C181833A}" type="parTrans" cxnId="{5C6C7F9A-53EF-461A-87DF-5ADDAC09DFED}">
      <dgm:prSet/>
      <dgm:spPr/>
      <dgm:t>
        <a:bodyPr/>
        <a:lstStyle/>
        <a:p>
          <a:endParaRPr lang="en-US"/>
        </a:p>
      </dgm:t>
    </dgm:pt>
    <dgm:pt modelId="{2D4C74BA-810D-4D5B-AC43-58F17126A8A9}" type="sibTrans" cxnId="{5C6C7F9A-53EF-461A-87DF-5ADDAC09DFED}">
      <dgm:prSet/>
      <dgm:spPr/>
      <dgm:t>
        <a:bodyPr/>
        <a:lstStyle/>
        <a:p>
          <a:endParaRPr lang="en-US"/>
        </a:p>
      </dgm:t>
    </dgm:pt>
    <dgm:pt modelId="{776EF813-26AC-4ED4-AE47-29F5050386B1}">
      <dgm:prSet/>
      <dgm:spPr/>
      <dgm:t>
        <a:bodyPr/>
        <a:lstStyle/>
        <a:p>
          <a:r>
            <a:rPr lang="en-US"/>
            <a:t>If you need to manage only on-premises endpoints, such as the computers your organization has attached to your internal network, you can use Microsoft Endpoint Configuration Manager.</a:t>
          </a:r>
        </a:p>
      </dgm:t>
    </dgm:pt>
    <dgm:pt modelId="{219D9D34-C568-4DF9-A987-8B191D835F25}" type="parTrans" cxnId="{82F0DF6B-A4B8-488A-9B5F-75D0795955B2}">
      <dgm:prSet/>
      <dgm:spPr/>
      <dgm:t>
        <a:bodyPr/>
        <a:lstStyle/>
        <a:p>
          <a:endParaRPr lang="en-US"/>
        </a:p>
      </dgm:t>
    </dgm:pt>
    <dgm:pt modelId="{5D5D6422-7488-4727-BECE-BE2072BC2605}" type="sibTrans" cxnId="{82F0DF6B-A4B8-488A-9B5F-75D0795955B2}">
      <dgm:prSet/>
      <dgm:spPr/>
      <dgm:t>
        <a:bodyPr/>
        <a:lstStyle/>
        <a:p>
          <a:endParaRPr lang="en-US"/>
        </a:p>
      </dgm:t>
    </dgm:pt>
    <dgm:pt modelId="{FF9884B9-D2FD-4065-80F1-107D65EE2B3F}" type="pres">
      <dgm:prSet presAssocID="{F66F01DB-D2FA-4127-A486-4EFC965D6289}" presName="root" presStyleCnt="0">
        <dgm:presLayoutVars>
          <dgm:dir/>
          <dgm:resizeHandles val="exact"/>
        </dgm:presLayoutVars>
      </dgm:prSet>
      <dgm:spPr/>
    </dgm:pt>
    <dgm:pt modelId="{54CBDA98-5B65-4E4F-A1BF-121F388F7ACE}" type="pres">
      <dgm:prSet presAssocID="{B867EDB5-E535-4DF1-8834-339A81DDFDCE}" presName="compNode" presStyleCnt="0"/>
      <dgm:spPr/>
    </dgm:pt>
    <dgm:pt modelId="{49B7A613-685B-47E5-8362-8E8164E6B148}" type="pres">
      <dgm:prSet presAssocID="{B867EDB5-E535-4DF1-8834-339A81DDFDCE}" presName="bgRect" presStyleLbl="bgShp" presStyleIdx="0" presStyleCnt="2"/>
      <dgm:spPr/>
    </dgm:pt>
    <dgm:pt modelId="{2A67448B-5CB6-4D31-8125-D58B6A687A6C}" type="pres">
      <dgm:prSet presAssocID="{B867EDB5-E535-4DF1-8834-339A81DDFDC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ud Computing"/>
        </a:ext>
      </dgm:extLst>
    </dgm:pt>
    <dgm:pt modelId="{B275D8AD-D37D-4FA6-9B74-44FFCF2FB31C}" type="pres">
      <dgm:prSet presAssocID="{B867EDB5-E535-4DF1-8834-339A81DDFDCE}" presName="spaceRect" presStyleCnt="0"/>
      <dgm:spPr/>
    </dgm:pt>
    <dgm:pt modelId="{18A15CC4-CCEC-43DF-8A32-BEF9C30B3E62}" type="pres">
      <dgm:prSet presAssocID="{B867EDB5-E535-4DF1-8834-339A81DDFDCE}" presName="parTx" presStyleLbl="revTx" presStyleIdx="0" presStyleCnt="2">
        <dgm:presLayoutVars>
          <dgm:chMax val="0"/>
          <dgm:chPref val="0"/>
        </dgm:presLayoutVars>
      </dgm:prSet>
      <dgm:spPr/>
    </dgm:pt>
    <dgm:pt modelId="{6D768B75-EBC7-4986-8137-58906272884A}" type="pres">
      <dgm:prSet presAssocID="{2D4C74BA-810D-4D5B-AC43-58F17126A8A9}" presName="sibTrans" presStyleCnt="0"/>
      <dgm:spPr/>
    </dgm:pt>
    <dgm:pt modelId="{BF8C63FE-99B2-4E09-AE9D-B25707E37F46}" type="pres">
      <dgm:prSet presAssocID="{776EF813-26AC-4ED4-AE47-29F5050386B1}" presName="compNode" presStyleCnt="0"/>
      <dgm:spPr/>
    </dgm:pt>
    <dgm:pt modelId="{7F96998B-E8FE-4BBF-A37A-6A5EF695592D}" type="pres">
      <dgm:prSet presAssocID="{776EF813-26AC-4ED4-AE47-29F5050386B1}" presName="bgRect" presStyleLbl="bgShp" presStyleIdx="1" presStyleCnt="2"/>
      <dgm:spPr/>
    </dgm:pt>
    <dgm:pt modelId="{0C70CD0D-69EA-473B-B191-61C990A335C6}" type="pres">
      <dgm:prSet presAssocID="{776EF813-26AC-4ED4-AE47-29F5050386B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erver"/>
        </a:ext>
      </dgm:extLst>
    </dgm:pt>
    <dgm:pt modelId="{940E8E96-2BD5-4723-BEB6-4F578ECF61DC}" type="pres">
      <dgm:prSet presAssocID="{776EF813-26AC-4ED4-AE47-29F5050386B1}" presName="spaceRect" presStyleCnt="0"/>
      <dgm:spPr/>
    </dgm:pt>
    <dgm:pt modelId="{D7A42B45-B0E2-47AC-AEC2-8BDBC001BA6D}" type="pres">
      <dgm:prSet presAssocID="{776EF813-26AC-4ED4-AE47-29F5050386B1}" presName="parTx" presStyleLbl="revTx" presStyleIdx="1" presStyleCnt="2">
        <dgm:presLayoutVars>
          <dgm:chMax val="0"/>
          <dgm:chPref val="0"/>
        </dgm:presLayoutVars>
      </dgm:prSet>
      <dgm:spPr/>
    </dgm:pt>
  </dgm:ptLst>
  <dgm:cxnLst>
    <dgm:cxn modelId="{4F498639-097D-4F61-AD97-FA0233C4FBA1}" type="presOf" srcId="{B867EDB5-E535-4DF1-8834-339A81DDFDCE}" destId="{18A15CC4-CCEC-43DF-8A32-BEF9C30B3E62}" srcOrd="0" destOrd="0" presId="urn:microsoft.com/office/officeart/2018/2/layout/IconVerticalSolidList"/>
    <dgm:cxn modelId="{82F0DF6B-A4B8-488A-9B5F-75D0795955B2}" srcId="{F66F01DB-D2FA-4127-A486-4EFC965D6289}" destId="{776EF813-26AC-4ED4-AE47-29F5050386B1}" srcOrd="1" destOrd="0" parTransId="{219D9D34-C568-4DF9-A987-8B191D835F25}" sibTransId="{5D5D6422-7488-4727-BECE-BE2072BC2605}"/>
    <dgm:cxn modelId="{7D41CE7A-B87A-4202-B2F0-5A79419992F0}" type="presOf" srcId="{F66F01DB-D2FA-4127-A486-4EFC965D6289}" destId="{FF9884B9-D2FD-4065-80F1-107D65EE2B3F}" srcOrd="0" destOrd="0" presId="urn:microsoft.com/office/officeart/2018/2/layout/IconVerticalSolidList"/>
    <dgm:cxn modelId="{5C6C7F9A-53EF-461A-87DF-5ADDAC09DFED}" srcId="{F66F01DB-D2FA-4127-A486-4EFC965D6289}" destId="{B867EDB5-E535-4DF1-8834-339A81DDFDCE}" srcOrd="0" destOrd="0" parTransId="{0EE6952B-7898-43E4-95D1-40D5C181833A}" sibTransId="{2D4C74BA-810D-4D5B-AC43-58F17126A8A9}"/>
    <dgm:cxn modelId="{DB4D2DB0-1DC2-4B1E-9207-62AF81E70640}" type="presOf" srcId="{776EF813-26AC-4ED4-AE47-29F5050386B1}" destId="{D7A42B45-B0E2-47AC-AEC2-8BDBC001BA6D}" srcOrd="0" destOrd="0" presId="urn:microsoft.com/office/officeart/2018/2/layout/IconVerticalSolidList"/>
    <dgm:cxn modelId="{5745BAFE-7BFD-4ADC-A999-6143F6BC1EEE}" type="presParOf" srcId="{FF9884B9-D2FD-4065-80F1-107D65EE2B3F}" destId="{54CBDA98-5B65-4E4F-A1BF-121F388F7ACE}" srcOrd="0" destOrd="0" presId="urn:microsoft.com/office/officeart/2018/2/layout/IconVerticalSolidList"/>
    <dgm:cxn modelId="{BB5465CB-011F-410B-954F-4223F4F967FA}" type="presParOf" srcId="{54CBDA98-5B65-4E4F-A1BF-121F388F7ACE}" destId="{49B7A613-685B-47E5-8362-8E8164E6B148}" srcOrd="0" destOrd="0" presId="urn:microsoft.com/office/officeart/2018/2/layout/IconVerticalSolidList"/>
    <dgm:cxn modelId="{D37C35A9-20C3-46BB-B581-C12863B556B0}" type="presParOf" srcId="{54CBDA98-5B65-4E4F-A1BF-121F388F7ACE}" destId="{2A67448B-5CB6-4D31-8125-D58B6A687A6C}" srcOrd="1" destOrd="0" presId="urn:microsoft.com/office/officeart/2018/2/layout/IconVerticalSolidList"/>
    <dgm:cxn modelId="{C3EFF1DD-2625-410A-9F8B-F422885C85F8}" type="presParOf" srcId="{54CBDA98-5B65-4E4F-A1BF-121F388F7ACE}" destId="{B275D8AD-D37D-4FA6-9B74-44FFCF2FB31C}" srcOrd="2" destOrd="0" presId="urn:microsoft.com/office/officeart/2018/2/layout/IconVerticalSolidList"/>
    <dgm:cxn modelId="{0F9F5DF6-8F89-4DD0-A7D8-5A2251AB26CF}" type="presParOf" srcId="{54CBDA98-5B65-4E4F-A1BF-121F388F7ACE}" destId="{18A15CC4-CCEC-43DF-8A32-BEF9C30B3E62}" srcOrd="3" destOrd="0" presId="urn:microsoft.com/office/officeart/2018/2/layout/IconVerticalSolidList"/>
    <dgm:cxn modelId="{666D0083-808F-4F3F-809F-6AC3AFDE37F9}" type="presParOf" srcId="{FF9884B9-D2FD-4065-80F1-107D65EE2B3F}" destId="{6D768B75-EBC7-4986-8137-58906272884A}" srcOrd="1" destOrd="0" presId="urn:microsoft.com/office/officeart/2018/2/layout/IconVerticalSolidList"/>
    <dgm:cxn modelId="{6564EB26-8C20-4DE4-940F-09BE6EF038BE}" type="presParOf" srcId="{FF9884B9-D2FD-4065-80F1-107D65EE2B3F}" destId="{BF8C63FE-99B2-4E09-AE9D-B25707E37F46}" srcOrd="2" destOrd="0" presId="urn:microsoft.com/office/officeart/2018/2/layout/IconVerticalSolidList"/>
    <dgm:cxn modelId="{78D576ED-18B0-4B6F-8DC1-A572AE80D8CC}" type="presParOf" srcId="{BF8C63FE-99B2-4E09-AE9D-B25707E37F46}" destId="{7F96998B-E8FE-4BBF-A37A-6A5EF695592D}" srcOrd="0" destOrd="0" presId="urn:microsoft.com/office/officeart/2018/2/layout/IconVerticalSolidList"/>
    <dgm:cxn modelId="{E93ECC3D-A402-44DC-870C-737916781A86}" type="presParOf" srcId="{BF8C63FE-99B2-4E09-AE9D-B25707E37F46}" destId="{0C70CD0D-69EA-473B-B191-61C990A335C6}" srcOrd="1" destOrd="0" presId="urn:microsoft.com/office/officeart/2018/2/layout/IconVerticalSolidList"/>
    <dgm:cxn modelId="{594AE698-0B4D-41DB-A134-8A7FCDAABAAA}" type="presParOf" srcId="{BF8C63FE-99B2-4E09-AE9D-B25707E37F46}" destId="{940E8E96-2BD5-4723-BEB6-4F578ECF61DC}" srcOrd="2" destOrd="0" presId="urn:microsoft.com/office/officeart/2018/2/layout/IconVerticalSolidList"/>
    <dgm:cxn modelId="{9F876FA6-BAFD-4B1F-A051-FA93DCBB65C3}" type="presParOf" srcId="{BF8C63FE-99B2-4E09-AE9D-B25707E37F46}" destId="{D7A42B45-B0E2-47AC-AEC2-8BDBC001BA6D}"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5AF307C-D954-43B7-AFC7-150531537462}"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2A7C9C82-658C-49C2-8F2B-D365FDFA2DCD}">
      <dgm:prSet/>
      <dgm:spPr/>
      <dgm:t>
        <a:bodyPr/>
        <a:lstStyle/>
        <a:p>
          <a:r>
            <a:rPr lang="en-US" b="1"/>
            <a:t>1. </a:t>
          </a:r>
          <a:r>
            <a:rPr lang="en-US"/>
            <a:t>Which best describes tenant attach?</a:t>
          </a:r>
        </a:p>
      </dgm:t>
    </dgm:pt>
    <dgm:pt modelId="{B10E2D0E-4C21-4F42-B238-2E483B8F7738}" type="parTrans" cxnId="{AED4D4DF-B362-4188-8A7F-94F65889B82B}">
      <dgm:prSet/>
      <dgm:spPr/>
      <dgm:t>
        <a:bodyPr/>
        <a:lstStyle/>
        <a:p>
          <a:endParaRPr lang="en-US"/>
        </a:p>
      </dgm:t>
    </dgm:pt>
    <dgm:pt modelId="{5D1A545F-F792-4FAB-B79A-1E1DFD555979}" type="sibTrans" cxnId="{AED4D4DF-B362-4188-8A7F-94F65889B82B}">
      <dgm:prSet/>
      <dgm:spPr/>
      <dgm:t>
        <a:bodyPr/>
        <a:lstStyle/>
        <a:p>
          <a:endParaRPr lang="en-US"/>
        </a:p>
      </dgm:t>
    </dgm:pt>
    <dgm:pt modelId="{59F5DF80-C805-4D90-B2AA-EB6C8AE666C1}">
      <dgm:prSet/>
      <dgm:spPr/>
      <dgm:t>
        <a:bodyPr/>
        <a:lstStyle/>
        <a:p>
          <a:r>
            <a:rPr lang="en-US"/>
            <a:t>Tenant attach is the process of attaching your Intune tenant to the cloud. The process incorporates co-management so that all your endpoints are successfully managed.</a:t>
          </a:r>
        </a:p>
      </dgm:t>
    </dgm:pt>
    <dgm:pt modelId="{94AC6C9B-4EA7-48EA-AABA-C749215ED8C8}" type="parTrans" cxnId="{B3BC6786-EDB3-47B3-AD43-60E07B85A240}">
      <dgm:prSet/>
      <dgm:spPr/>
      <dgm:t>
        <a:bodyPr/>
        <a:lstStyle/>
        <a:p>
          <a:endParaRPr lang="en-US"/>
        </a:p>
      </dgm:t>
    </dgm:pt>
    <dgm:pt modelId="{A176E5B6-66CA-45C2-95AA-5061352EB10B}" type="sibTrans" cxnId="{B3BC6786-EDB3-47B3-AD43-60E07B85A240}">
      <dgm:prSet/>
      <dgm:spPr/>
      <dgm:t>
        <a:bodyPr/>
        <a:lstStyle/>
        <a:p>
          <a:endParaRPr lang="en-US"/>
        </a:p>
      </dgm:t>
    </dgm:pt>
    <dgm:pt modelId="{BB40B57D-219C-4891-AF9E-9408AAB5646F}">
      <dgm:prSet/>
      <dgm:spPr/>
      <dgm:t>
        <a:bodyPr/>
        <a:lstStyle/>
        <a:p>
          <a:r>
            <a:rPr lang="en-US"/>
            <a:t>Tenant attach allows you to recognize your Configuration Manager devices and infrastructure by the Intune cloud service and take actions from Microsoft Endpoint Manager.</a:t>
          </a:r>
        </a:p>
      </dgm:t>
    </dgm:pt>
    <dgm:pt modelId="{A95CA22B-1FA2-4D9D-88D1-CD384D9516EE}" type="parTrans" cxnId="{3E3F5806-3116-44BA-8AA2-75815E5355DD}">
      <dgm:prSet/>
      <dgm:spPr/>
      <dgm:t>
        <a:bodyPr/>
        <a:lstStyle/>
        <a:p>
          <a:endParaRPr lang="en-US"/>
        </a:p>
      </dgm:t>
    </dgm:pt>
    <dgm:pt modelId="{41168964-65EA-4864-8D12-B09D6C47C730}" type="sibTrans" cxnId="{3E3F5806-3116-44BA-8AA2-75815E5355DD}">
      <dgm:prSet/>
      <dgm:spPr/>
      <dgm:t>
        <a:bodyPr/>
        <a:lstStyle/>
        <a:p>
          <a:endParaRPr lang="en-US"/>
        </a:p>
      </dgm:t>
    </dgm:pt>
    <dgm:pt modelId="{50A8D6AF-9EBA-4522-8577-2AA0F375DA9B}">
      <dgm:prSet/>
      <dgm:spPr/>
      <dgm:t>
        <a:bodyPr/>
        <a:lstStyle/>
        <a:p>
          <a:r>
            <a:rPr lang="en-US"/>
            <a:t>Tenant attach sets up synchronization between your Azure Active Directory instance and Microsoft 365. When you use tenant attach, you no longer need to use Microsoft Endpoint Manager.</a:t>
          </a:r>
        </a:p>
      </dgm:t>
    </dgm:pt>
    <dgm:pt modelId="{3302121C-D47B-42E9-986E-EF469EEB2BA1}" type="parTrans" cxnId="{CA96155A-AFB3-477D-A604-A2C9944E8031}">
      <dgm:prSet/>
      <dgm:spPr/>
      <dgm:t>
        <a:bodyPr/>
        <a:lstStyle/>
        <a:p>
          <a:endParaRPr lang="en-US"/>
        </a:p>
      </dgm:t>
    </dgm:pt>
    <dgm:pt modelId="{AFB7E93B-5DF8-4E60-8A53-F58819EC29AF}" type="sibTrans" cxnId="{CA96155A-AFB3-477D-A604-A2C9944E8031}">
      <dgm:prSet/>
      <dgm:spPr/>
      <dgm:t>
        <a:bodyPr/>
        <a:lstStyle/>
        <a:p>
          <a:endParaRPr lang="en-US"/>
        </a:p>
      </dgm:t>
    </dgm:pt>
    <dgm:pt modelId="{D4D99ED4-B915-4388-875A-C0B3E69D7627}">
      <dgm:prSet/>
      <dgm:spPr/>
      <dgm:t>
        <a:bodyPr/>
        <a:lstStyle/>
        <a:p>
          <a:r>
            <a:rPr lang="en-US" b="1"/>
            <a:t>2. </a:t>
          </a:r>
          <a:r>
            <a:rPr lang="en-US"/>
            <a:t>When implementing tenant attach, why is enabling internet endpoints important?</a:t>
          </a:r>
        </a:p>
      </dgm:t>
    </dgm:pt>
    <dgm:pt modelId="{B99CD9FB-6082-4258-B9A2-EE8E9A4503F1}" type="parTrans" cxnId="{979A090D-1FE4-45E0-B232-1957D93282E2}">
      <dgm:prSet/>
      <dgm:spPr/>
      <dgm:t>
        <a:bodyPr/>
        <a:lstStyle/>
        <a:p>
          <a:endParaRPr lang="en-US"/>
        </a:p>
      </dgm:t>
    </dgm:pt>
    <dgm:pt modelId="{314502E9-76CB-4C3F-BAD7-B103123BE49F}" type="sibTrans" cxnId="{979A090D-1FE4-45E0-B232-1957D93282E2}">
      <dgm:prSet/>
      <dgm:spPr/>
      <dgm:t>
        <a:bodyPr/>
        <a:lstStyle/>
        <a:p>
          <a:endParaRPr lang="en-US"/>
        </a:p>
      </dgm:t>
    </dgm:pt>
    <dgm:pt modelId="{AE4CC01A-8D3E-42CB-8ECB-DC0EA14D99F9}">
      <dgm:prSet/>
      <dgm:spPr/>
      <dgm:t>
        <a:bodyPr/>
        <a:lstStyle/>
        <a:p>
          <a:r>
            <a:rPr lang="en-US"/>
            <a:t>Enabling specific internet endpoints will provide needed connectivity that will allow Configuration Manager features to fully function.</a:t>
          </a:r>
        </a:p>
      </dgm:t>
    </dgm:pt>
    <dgm:pt modelId="{CEAEE915-A093-4642-99DA-31E32BAD0FC3}" type="parTrans" cxnId="{7A9AFEA1-FCAE-4176-8329-90A98467535E}">
      <dgm:prSet/>
      <dgm:spPr/>
      <dgm:t>
        <a:bodyPr/>
        <a:lstStyle/>
        <a:p>
          <a:endParaRPr lang="en-US"/>
        </a:p>
      </dgm:t>
    </dgm:pt>
    <dgm:pt modelId="{947E4ADA-2947-4580-83A3-764FFE51921D}" type="sibTrans" cxnId="{7A9AFEA1-FCAE-4176-8329-90A98467535E}">
      <dgm:prSet/>
      <dgm:spPr/>
      <dgm:t>
        <a:bodyPr/>
        <a:lstStyle/>
        <a:p>
          <a:endParaRPr lang="en-US"/>
        </a:p>
      </dgm:t>
    </dgm:pt>
    <dgm:pt modelId="{BEEBA7E2-896D-49A9-B2F6-3EF8886D7E15}">
      <dgm:prSet/>
      <dgm:spPr/>
      <dgm:t>
        <a:bodyPr/>
        <a:lstStyle/>
        <a:p>
          <a:r>
            <a:rPr lang="en-US"/>
            <a:t>Enabling internet endpoints must be prevented when implementing tenant attach.</a:t>
          </a:r>
        </a:p>
      </dgm:t>
    </dgm:pt>
    <dgm:pt modelId="{46A8C6FB-6889-4A91-B587-7BF0F251E3D2}" type="parTrans" cxnId="{7A278ECB-3B70-4850-A72A-C52E13925022}">
      <dgm:prSet/>
      <dgm:spPr/>
      <dgm:t>
        <a:bodyPr/>
        <a:lstStyle/>
        <a:p>
          <a:endParaRPr lang="en-US"/>
        </a:p>
      </dgm:t>
    </dgm:pt>
    <dgm:pt modelId="{A23650DC-51EE-40CC-BEBC-2DA51FA20F10}" type="sibTrans" cxnId="{7A278ECB-3B70-4850-A72A-C52E13925022}">
      <dgm:prSet/>
      <dgm:spPr/>
      <dgm:t>
        <a:bodyPr/>
        <a:lstStyle/>
        <a:p>
          <a:endParaRPr lang="en-US"/>
        </a:p>
      </dgm:t>
    </dgm:pt>
    <dgm:pt modelId="{6A87CBCF-5E99-45A5-B61C-313B490C1BFA}">
      <dgm:prSet/>
      <dgm:spPr/>
      <dgm:t>
        <a:bodyPr/>
        <a:lstStyle/>
        <a:p>
          <a:r>
            <a:rPr lang="en-US"/>
            <a:t>Internet endpoints must be secure. For this reason, they must be managed by Microsoft Endpoint Manager.</a:t>
          </a:r>
        </a:p>
      </dgm:t>
    </dgm:pt>
    <dgm:pt modelId="{9710D3CE-28BB-447E-8DD0-F801CFFE6691}" type="parTrans" cxnId="{5B595210-4D74-49DC-B272-45CD58C5F199}">
      <dgm:prSet/>
      <dgm:spPr/>
      <dgm:t>
        <a:bodyPr/>
        <a:lstStyle/>
        <a:p>
          <a:endParaRPr lang="en-US"/>
        </a:p>
      </dgm:t>
    </dgm:pt>
    <dgm:pt modelId="{1FF77ECF-E6AD-4487-8790-E7AEE20514DB}" type="sibTrans" cxnId="{5B595210-4D74-49DC-B272-45CD58C5F199}">
      <dgm:prSet/>
      <dgm:spPr/>
      <dgm:t>
        <a:bodyPr/>
        <a:lstStyle/>
        <a:p>
          <a:endParaRPr lang="en-US"/>
        </a:p>
      </dgm:t>
    </dgm:pt>
    <dgm:pt modelId="{6F636271-674C-4C4A-B2F3-0CF80BE40CFF}">
      <dgm:prSet/>
      <dgm:spPr/>
      <dgm:t>
        <a:bodyPr/>
        <a:lstStyle/>
        <a:p>
          <a:r>
            <a:rPr lang="en-US" b="1"/>
            <a:t>3. </a:t>
          </a:r>
          <a:r>
            <a:rPr lang="en-US"/>
            <a:t>Which statement best describes the actions you can take after implementing tenant attach?</a:t>
          </a:r>
        </a:p>
      </dgm:t>
    </dgm:pt>
    <dgm:pt modelId="{C2602AB8-DD03-4CB2-94FF-A36BCB81005B}" type="parTrans" cxnId="{25D71278-9FCB-4585-9B5F-886317DA8B5B}">
      <dgm:prSet/>
      <dgm:spPr/>
      <dgm:t>
        <a:bodyPr/>
        <a:lstStyle/>
        <a:p>
          <a:endParaRPr lang="en-US"/>
        </a:p>
      </dgm:t>
    </dgm:pt>
    <dgm:pt modelId="{C6915E81-74C0-4719-B210-F36D78AAC921}" type="sibTrans" cxnId="{25D71278-9FCB-4585-9B5F-886317DA8B5B}">
      <dgm:prSet/>
      <dgm:spPr/>
      <dgm:t>
        <a:bodyPr/>
        <a:lstStyle/>
        <a:p>
          <a:endParaRPr lang="en-US"/>
        </a:p>
      </dgm:t>
    </dgm:pt>
    <dgm:pt modelId="{615E0456-4036-4071-81DE-8DD40BB44377}">
      <dgm:prSet/>
      <dgm:spPr/>
      <dgm:t>
        <a:bodyPr/>
        <a:lstStyle/>
        <a:p>
          <a:r>
            <a:rPr lang="en-US"/>
            <a:t>Tenant attach allows you to recognize your Microsoft Endpoint Manager devices and take actions from Configuration Manager.</a:t>
          </a:r>
        </a:p>
      </dgm:t>
    </dgm:pt>
    <dgm:pt modelId="{AC51F734-8D6F-460B-B6A3-487F5BE4CE9A}" type="parTrans" cxnId="{CF4C6904-48BA-4206-B51F-32EDEBC8C877}">
      <dgm:prSet/>
      <dgm:spPr/>
      <dgm:t>
        <a:bodyPr/>
        <a:lstStyle/>
        <a:p>
          <a:endParaRPr lang="en-US"/>
        </a:p>
      </dgm:t>
    </dgm:pt>
    <dgm:pt modelId="{47167DEB-764D-4005-99BA-D34CD297863B}" type="sibTrans" cxnId="{CF4C6904-48BA-4206-B51F-32EDEBC8C877}">
      <dgm:prSet/>
      <dgm:spPr/>
      <dgm:t>
        <a:bodyPr/>
        <a:lstStyle/>
        <a:p>
          <a:endParaRPr lang="en-US"/>
        </a:p>
      </dgm:t>
    </dgm:pt>
    <dgm:pt modelId="{36411702-565D-45FB-9C63-4732E6DE3CF2}">
      <dgm:prSet/>
      <dgm:spPr/>
      <dgm:t>
        <a:bodyPr/>
        <a:lstStyle/>
        <a:p>
          <a:r>
            <a:rPr lang="en-US"/>
            <a:t>Tenant attach allows you to recognize your Configuration Manager devices and take actions from Microsoft Endpoint Manager, such as viewing client device details, viewing client device data, managing client apps, and running scripts on client devices.</a:t>
          </a:r>
        </a:p>
      </dgm:t>
    </dgm:pt>
    <dgm:pt modelId="{6A76B7BE-7F19-4171-B154-1771CE7795ED}" type="parTrans" cxnId="{ACDD234B-FD9E-4BB2-AE08-021FD8DFB077}">
      <dgm:prSet/>
      <dgm:spPr/>
      <dgm:t>
        <a:bodyPr/>
        <a:lstStyle/>
        <a:p>
          <a:endParaRPr lang="en-US"/>
        </a:p>
      </dgm:t>
    </dgm:pt>
    <dgm:pt modelId="{667E8076-6DB3-4FDD-9B1A-EB65789C0719}" type="sibTrans" cxnId="{ACDD234B-FD9E-4BB2-AE08-021FD8DFB077}">
      <dgm:prSet/>
      <dgm:spPr/>
      <dgm:t>
        <a:bodyPr/>
        <a:lstStyle/>
        <a:p>
          <a:endParaRPr lang="en-US"/>
        </a:p>
      </dgm:t>
    </dgm:pt>
    <dgm:pt modelId="{AE806C75-7CC5-4B81-BD51-AD48239653D0}">
      <dgm:prSet/>
      <dgm:spPr/>
      <dgm:t>
        <a:bodyPr/>
        <a:lstStyle/>
        <a:p>
          <a:r>
            <a:rPr lang="en-US"/>
            <a:t>Tenant attach allows you to recognize your Configuration Manager devices without taking action from Microsoft Endpoint Manager. By implementing tenant attach you can view cloud-based tenant details, cloud-based device data, and cloud-based apps.</a:t>
          </a:r>
        </a:p>
      </dgm:t>
    </dgm:pt>
    <dgm:pt modelId="{1D0CC443-DA5E-4325-883B-CB7AAC815B64}" type="parTrans" cxnId="{F6B12B3B-B25F-4E53-9B68-953BFC790687}">
      <dgm:prSet/>
      <dgm:spPr/>
      <dgm:t>
        <a:bodyPr/>
        <a:lstStyle/>
        <a:p>
          <a:endParaRPr lang="en-US"/>
        </a:p>
      </dgm:t>
    </dgm:pt>
    <dgm:pt modelId="{7E694699-92E8-430C-99B1-07A87551D1CE}" type="sibTrans" cxnId="{F6B12B3B-B25F-4E53-9B68-953BFC790687}">
      <dgm:prSet/>
      <dgm:spPr/>
      <dgm:t>
        <a:bodyPr/>
        <a:lstStyle/>
        <a:p>
          <a:endParaRPr lang="en-US"/>
        </a:p>
      </dgm:t>
    </dgm:pt>
    <dgm:pt modelId="{04A86269-5580-44C5-94C1-15948380FE81}" type="pres">
      <dgm:prSet presAssocID="{D5AF307C-D954-43B7-AFC7-150531537462}" presName="linear" presStyleCnt="0">
        <dgm:presLayoutVars>
          <dgm:dir/>
          <dgm:animLvl val="lvl"/>
          <dgm:resizeHandles val="exact"/>
        </dgm:presLayoutVars>
      </dgm:prSet>
      <dgm:spPr/>
    </dgm:pt>
    <dgm:pt modelId="{65C45649-913D-435E-B839-B01661B8E314}" type="pres">
      <dgm:prSet presAssocID="{2A7C9C82-658C-49C2-8F2B-D365FDFA2DCD}" presName="parentLin" presStyleCnt="0"/>
      <dgm:spPr/>
    </dgm:pt>
    <dgm:pt modelId="{607768F8-10B3-4D6B-B010-2E014E229D23}" type="pres">
      <dgm:prSet presAssocID="{2A7C9C82-658C-49C2-8F2B-D365FDFA2DCD}" presName="parentLeftMargin" presStyleLbl="node1" presStyleIdx="0" presStyleCnt="3"/>
      <dgm:spPr/>
    </dgm:pt>
    <dgm:pt modelId="{3E54C71B-2084-4279-8ECA-C1DF7A1956C5}" type="pres">
      <dgm:prSet presAssocID="{2A7C9C82-658C-49C2-8F2B-D365FDFA2DCD}" presName="parentText" presStyleLbl="node1" presStyleIdx="0" presStyleCnt="3">
        <dgm:presLayoutVars>
          <dgm:chMax val="0"/>
          <dgm:bulletEnabled val="1"/>
        </dgm:presLayoutVars>
      </dgm:prSet>
      <dgm:spPr/>
    </dgm:pt>
    <dgm:pt modelId="{2636B3CF-3A44-4D93-AEE0-E45B8ED3F55C}" type="pres">
      <dgm:prSet presAssocID="{2A7C9C82-658C-49C2-8F2B-D365FDFA2DCD}" presName="negativeSpace" presStyleCnt="0"/>
      <dgm:spPr/>
    </dgm:pt>
    <dgm:pt modelId="{E3D3158E-43B1-4949-B7EF-196EBD0FBFF6}" type="pres">
      <dgm:prSet presAssocID="{2A7C9C82-658C-49C2-8F2B-D365FDFA2DCD}" presName="childText" presStyleLbl="conFgAcc1" presStyleIdx="0" presStyleCnt="3">
        <dgm:presLayoutVars>
          <dgm:bulletEnabled val="1"/>
        </dgm:presLayoutVars>
      </dgm:prSet>
      <dgm:spPr/>
    </dgm:pt>
    <dgm:pt modelId="{87E8BFC7-8D4E-44EA-92D9-A0E366AAA34D}" type="pres">
      <dgm:prSet presAssocID="{5D1A545F-F792-4FAB-B79A-1E1DFD555979}" presName="spaceBetweenRectangles" presStyleCnt="0"/>
      <dgm:spPr/>
    </dgm:pt>
    <dgm:pt modelId="{16E1AB6F-7DD7-4189-93E8-DC6B36F4E2A4}" type="pres">
      <dgm:prSet presAssocID="{D4D99ED4-B915-4388-875A-C0B3E69D7627}" presName="parentLin" presStyleCnt="0"/>
      <dgm:spPr/>
    </dgm:pt>
    <dgm:pt modelId="{4AA1BE49-BC51-4973-84CA-07987C9FD125}" type="pres">
      <dgm:prSet presAssocID="{D4D99ED4-B915-4388-875A-C0B3E69D7627}" presName="parentLeftMargin" presStyleLbl="node1" presStyleIdx="0" presStyleCnt="3"/>
      <dgm:spPr/>
    </dgm:pt>
    <dgm:pt modelId="{62467851-1A87-47D7-BA4E-16B72F3BA92B}" type="pres">
      <dgm:prSet presAssocID="{D4D99ED4-B915-4388-875A-C0B3E69D7627}" presName="parentText" presStyleLbl="node1" presStyleIdx="1" presStyleCnt="3">
        <dgm:presLayoutVars>
          <dgm:chMax val="0"/>
          <dgm:bulletEnabled val="1"/>
        </dgm:presLayoutVars>
      </dgm:prSet>
      <dgm:spPr/>
    </dgm:pt>
    <dgm:pt modelId="{49EA0900-361B-46B8-9676-A21E494BD853}" type="pres">
      <dgm:prSet presAssocID="{D4D99ED4-B915-4388-875A-C0B3E69D7627}" presName="negativeSpace" presStyleCnt="0"/>
      <dgm:spPr/>
    </dgm:pt>
    <dgm:pt modelId="{E9215448-4C6C-478F-BDE0-3B42B1CAFC66}" type="pres">
      <dgm:prSet presAssocID="{D4D99ED4-B915-4388-875A-C0B3E69D7627}" presName="childText" presStyleLbl="conFgAcc1" presStyleIdx="1" presStyleCnt="3">
        <dgm:presLayoutVars>
          <dgm:bulletEnabled val="1"/>
        </dgm:presLayoutVars>
      </dgm:prSet>
      <dgm:spPr/>
    </dgm:pt>
    <dgm:pt modelId="{465FBEB5-14E0-4136-8E0F-A6F030B6EE69}" type="pres">
      <dgm:prSet presAssocID="{314502E9-76CB-4C3F-BAD7-B103123BE49F}" presName="spaceBetweenRectangles" presStyleCnt="0"/>
      <dgm:spPr/>
    </dgm:pt>
    <dgm:pt modelId="{12D7BA87-9ED6-42F9-B6A5-89EC1117DA96}" type="pres">
      <dgm:prSet presAssocID="{6F636271-674C-4C4A-B2F3-0CF80BE40CFF}" presName="parentLin" presStyleCnt="0"/>
      <dgm:spPr/>
    </dgm:pt>
    <dgm:pt modelId="{D89BDBF7-59F0-434A-9180-4063DC0A10BE}" type="pres">
      <dgm:prSet presAssocID="{6F636271-674C-4C4A-B2F3-0CF80BE40CFF}" presName="parentLeftMargin" presStyleLbl="node1" presStyleIdx="1" presStyleCnt="3"/>
      <dgm:spPr/>
    </dgm:pt>
    <dgm:pt modelId="{E5F241C7-31FE-4CB0-A456-1D3094778AD0}" type="pres">
      <dgm:prSet presAssocID="{6F636271-674C-4C4A-B2F3-0CF80BE40CFF}" presName="parentText" presStyleLbl="node1" presStyleIdx="2" presStyleCnt="3">
        <dgm:presLayoutVars>
          <dgm:chMax val="0"/>
          <dgm:bulletEnabled val="1"/>
        </dgm:presLayoutVars>
      </dgm:prSet>
      <dgm:spPr/>
    </dgm:pt>
    <dgm:pt modelId="{B4BFC3C6-4AD4-4D81-9E2D-50576F72AFAE}" type="pres">
      <dgm:prSet presAssocID="{6F636271-674C-4C4A-B2F3-0CF80BE40CFF}" presName="negativeSpace" presStyleCnt="0"/>
      <dgm:spPr/>
    </dgm:pt>
    <dgm:pt modelId="{C282071D-038A-4F9B-9F2F-AF6B93EF3E07}" type="pres">
      <dgm:prSet presAssocID="{6F636271-674C-4C4A-B2F3-0CF80BE40CFF}" presName="childText" presStyleLbl="conFgAcc1" presStyleIdx="2" presStyleCnt="3">
        <dgm:presLayoutVars>
          <dgm:bulletEnabled val="1"/>
        </dgm:presLayoutVars>
      </dgm:prSet>
      <dgm:spPr/>
    </dgm:pt>
  </dgm:ptLst>
  <dgm:cxnLst>
    <dgm:cxn modelId="{CF4C6904-48BA-4206-B51F-32EDEBC8C877}" srcId="{6F636271-674C-4C4A-B2F3-0CF80BE40CFF}" destId="{615E0456-4036-4071-81DE-8DD40BB44377}" srcOrd="0" destOrd="0" parTransId="{AC51F734-8D6F-460B-B6A3-487F5BE4CE9A}" sibTransId="{47167DEB-764D-4005-99BA-D34CD297863B}"/>
    <dgm:cxn modelId="{3E3F5806-3116-44BA-8AA2-75815E5355DD}" srcId="{2A7C9C82-658C-49C2-8F2B-D365FDFA2DCD}" destId="{BB40B57D-219C-4891-AF9E-9408AAB5646F}" srcOrd="1" destOrd="0" parTransId="{A95CA22B-1FA2-4D9D-88D1-CD384D9516EE}" sibTransId="{41168964-65EA-4864-8D12-B09D6C47C730}"/>
    <dgm:cxn modelId="{D768B107-8D0D-4194-A803-DED9EE6C990A}" type="presOf" srcId="{6F636271-674C-4C4A-B2F3-0CF80BE40CFF}" destId="{E5F241C7-31FE-4CB0-A456-1D3094778AD0}" srcOrd="1" destOrd="0" presId="urn:microsoft.com/office/officeart/2005/8/layout/list1"/>
    <dgm:cxn modelId="{A0F4500A-F5E3-4F9D-B573-5CEB6DDD9CDD}" type="presOf" srcId="{36411702-565D-45FB-9C63-4732E6DE3CF2}" destId="{C282071D-038A-4F9B-9F2F-AF6B93EF3E07}" srcOrd="0" destOrd="1" presId="urn:microsoft.com/office/officeart/2005/8/layout/list1"/>
    <dgm:cxn modelId="{F395AD0A-0C4F-4C11-AA8B-EC24E0B009E2}" type="presOf" srcId="{BEEBA7E2-896D-49A9-B2F6-3EF8886D7E15}" destId="{E9215448-4C6C-478F-BDE0-3B42B1CAFC66}" srcOrd="0" destOrd="1" presId="urn:microsoft.com/office/officeart/2005/8/layout/list1"/>
    <dgm:cxn modelId="{979A090D-1FE4-45E0-B232-1957D93282E2}" srcId="{D5AF307C-D954-43B7-AFC7-150531537462}" destId="{D4D99ED4-B915-4388-875A-C0B3E69D7627}" srcOrd="1" destOrd="0" parTransId="{B99CD9FB-6082-4258-B9A2-EE8E9A4503F1}" sibTransId="{314502E9-76CB-4C3F-BAD7-B103123BE49F}"/>
    <dgm:cxn modelId="{5B595210-4D74-49DC-B272-45CD58C5F199}" srcId="{D4D99ED4-B915-4388-875A-C0B3E69D7627}" destId="{6A87CBCF-5E99-45A5-B61C-313B490C1BFA}" srcOrd="2" destOrd="0" parTransId="{9710D3CE-28BB-447E-8DD0-F801CFFE6691}" sibTransId="{1FF77ECF-E6AD-4487-8790-E7AEE20514DB}"/>
    <dgm:cxn modelId="{C23E3917-5325-474E-9AB6-359B11067F3A}" type="presOf" srcId="{D5AF307C-D954-43B7-AFC7-150531537462}" destId="{04A86269-5580-44C5-94C1-15948380FE81}" srcOrd="0" destOrd="0" presId="urn:microsoft.com/office/officeart/2005/8/layout/list1"/>
    <dgm:cxn modelId="{9C5B562B-668D-4D79-A723-E3B758783FF6}" type="presOf" srcId="{6F636271-674C-4C4A-B2F3-0CF80BE40CFF}" destId="{D89BDBF7-59F0-434A-9180-4063DC0A10BE}" srcOrd="0" destOrd="0" presId="urn:microsoft.com/office/officeart/2005/8/layout/list1"/>
    <dgm:cxn modelId="{6B4D8334-55ED-4D3D-AC65-16373AD10C99}" type="presOf" srcId="{2A7C9C82-658C-49C2-8F2B-D365FDFA2DCD}" destId="{3E54C71B-2084-4279-8ECA-C1DF7A1956C5}" srcOrd="1" destOrd="0" presId="urn:microsoft.com/office/officeart/2005/8/layout/list1"/>
    <dgm:cxn modelId="{F6B12B3B-B25F-4E53-9B68-953BFC790687}" srcId="{6F636271-674C-4C4A-B2F3-0CF80BE40CFF}" destId="{AE806C75-7CC5-4B81-BD51-AD48239653D0}" srcOrd="2" destOrd="0" parTransId="{1D0CC443-DA5E-4325-883B-CB7AAC815B64}" sibTransId="{7E694699-92E8-430C-99B1-07A87551D1CE}"/>
    <dgm:cxn modelId="{ACDD234B-FD9E-4BB2-AE08-021FD8DFB077}" srcId="{6F636271-674C-4C4A-B2F3-0CF80BE40CFF}" destId="{36411702-565D-45FB-9C63-4732E6DE3CF2}" srcOrd="1" destOrd="0" parTransId="{6A76B7BE-7F19-4171-B154-1771CE7795ED}" sibTransId="{667E8076-6DB3-4FDD-9B1A-EB65789C0719}"/>
    <dgm:cxn modelId="{1B091551-CB0D-4B19-A431-CAF2AB6ACB83}" type="presOf" srcId="{2A7C9C82-658C-49C2-8F2B-D365FDFA2DCD}" destId="{607768F8-10B3-4D6B-B010-2E014E229D23}" srcOrd="0" destOrd="0" presId="urn:microsoft.com/office/officeart/2005/8/layout/list1"/>
    <dgm:cxn modelId="{25D71278-9FCB-4585-9B5F-886317DA8B5B}" srcId="{D5AF307C-D954-43B7-AFC7-150531537462}" destId="{6F636271-674C-4C4A-B2F3-0CF80BE40CFF}" srcOrd="2" destOrd="0" parTransId="{C2602AB8-DD03-4CB2-94FF-A36BCB81005B}" sibTransId="{C6915E81-74C0-4719-B210-F36D78AAC921}"/>
    <dgm:cxn modelId="{CA96155A-AFB3-477D-A604-A2C9944E8031}" srcId="{2A7C9C82-658C-49C2-8F2B-D365FDFA2DCD}" destId="{50A8D6AF-9EBA-4522-8577-2AA0F375DA9B}" srcOrd="2" destOrd="0" parTransId="{3302121C-D47B-42E9-986E-EF469EEB2BA1}" sibTransId="{AFB7E93B-5DF8-4E60-8A53-F58819EC29AF}"/>
    <dgm:cxn modelId="{D029D85A-037C-4772-B493-C97BF85AF8E4}" type="presOf" srcId="{AE806C75-7CC5-4B81-BD51-AD48239653D0}" destId="{C282071D-038A-4F9B-9F2F-AF6B93EF3E07}" srcOrd="0" destOrd="2" presId="urn:microsoft.com/office/officeart/2005/8/layout/list1"/>
    <dgm:cxn modelId="{B3BC6786-EDB3-47B3-AD43-60E07B85A240}" srcId="{2A7C9C82-658C-49C2-8F2B-D365FDFA2DCD}" destId="{59F5DF80-C805-4D90-B2AA-EB6C8AE666C1}" srcOrd="0" destOrd="0" parTransId="{94AC6C9B-4EA7-48EA-AABA-C749215ED8C8}" sibTransId="{A176E5B6-66CA-45C2-95AA-5061352EB10B}"/>
    <dgm:cxn modelId="{B2145193-BAA0-4B2E-AC1A-8761B4202BCB}" type="presOf" srcId="{D4D99ED4-B915-4388-875A-C0B3E69D7627}" destId="{62467851-1A87-47D7-BA4E-16B72F3BA92B}" srcOrd="1" destOrd="0" presId="urn:microsoft.com/office/officeart/2005/8/layout/list1"/>
    <dgm:cxn modelId="{AB357A9F-3282-46C0-AD7E-3816942AC645}" type="presOf" srcId="{6A87CBCF-5E99-45A5-B61C-313B490C1BFA}" destId="{E9215448-4C6C-478F-BDE0-3B42B1CAFC66}" srcOrd="0" destOrd="2" presId="urn:microsoft.com/office/officeart/2005/8/layout/list1"/>
    <dgm:cxn modelId="{7A9AFEA1-FCAE-4176-8329-90A98467535E}" srcId="{D4D99ED4-B915-4388-875A-C0B3E69D7627}" destId="{AE4CC01A-8D3E-42CB-8ECB-DC0EA14D99F9}" srcOrd="0" destOrd="0" parTransId="{CEAEE915-A093-4642-99DA-31E32BAD0FC3}" sibTransId="{947E4ADA-2947-4580-83A3-764FFE51921D}"/>
    <dgm:cxn modelId="{5B118DBA-2D52-4728-BCA1-10C0DCFCDF8A}" type="presOf" srcId="{BB40B57D-219C-4891-AF9E-9408AAB5646F}" destId="{E3D3158E-43B1-4949-B7EF-196EBD0FBFF6}" srcOrd="0" destOrd="1" presId="urn:microsoft.com/office/officeart/2005/8/layout/list1"/>
    <dgm:cxn modelId="{18A09DBC-3930-41F6-AAD3-44F43F3FC24C}" type="presOf" srcId="{615E0456-4036-4071-81DE-8DD40BB44377}" destId="{C282071D-038A-4F9B-9F2F-AF6B93EF3E07}" srcOrd="0" destOrd="0" presId="urn:microsoft.com/office/officeart/2005/8/layout/list1"/>
    <dgm:cxn modelId="{0A89A9BF-0BE8-4920-B956-072AD15AA7FE}" type="presOf" srcId="{50A8D6AF-9EBA-4522-8577-2AA0F375DA9B}" destId="{E3D3158E-43B1-4949-B7EF-196EBD0FBFF6}" srcOrd="0" destOrd="2" presId="urn:microsoft.com/office/officeart/2005/8/layout/list1"/>
    <dgm:cxn modelId="{7A278ECB-3B70-4850-A72A-C52E13925022}" srcId="{D4D99ED4-B915-4388-875A-C0B3E69D7627}" destId="{BEEBA7E2-896D-49A9-B2F6-3EF8886D7E15}" srcOrd="1" destOrd="0" parTransId="{46A8C6FB-6889-4A91-B587-7BF0F251E3D2}" sibTransId="{A23650DC-51EE-40CC-BEBC-2DA51FA20F10}"/>
    <dgm:cxn modelId="{AED4D4DF-B362-4188-8A7F-94F65889B82B}" srcId="{D5AF307C-D954-43B7-AFC7-150531537462}" destId="{2A7C9C82-658C-49C2-8F2B-D365FDFA2DCD}" srcOrd="0" destOrd="0" parTransId="{B10E2D0E-4C21-4F42-B238-2E483B8F7738}" sibTransId="{5D1A545F-F792-4FAB-B79A-1E1DFD555979}"/>
    <dgm:cxn modelId="{41C069E4-B260-4C7E-BC80-E170894D22AD}" type="presOf" srcId="{59F5DF80-C805-4D90-B2AA-EB6C8AE666C1}" destId="{E3D3158E-43B1-4949-B7EF-196EBD0FBFF6}" srcOrd="0" destOrd="0" presId="urn:microsoft.com/office/officeart/2005/8/layout/list1"/>
    <dgm:cxn modelId="{144F3AF4-93B8-47FE-861D-01A728AD2CBF}" type="presOf" srcId="{AE4CC01A-8D3E-42CB-8ECB-DC0EA14D99F9}" destId="{E9215448-4C6C-478F-BDE0-3B42B1CAFC66}" srcOrd="0" destOrd="0" presId="urn:microsoft.com/office/officeart/2005/8/layout/list1"/>
    <dgm:cxn modelId="{AB4A8DF6-8925-45BE-8577-D1A4E1551E22}" type="presOf" srcId="{D4D99ED4-B915-4388-875A-C0B3E69D7627}" destId="{4AA1BE49-BC51-4973-84CA-07987C9FD125}" srcOrd="0" destOrd="0" presId="urn:microsoft.com/office/officeart/2005/8/layout/list1"/>
    <dgm:cxn modelId="{0918600D-4869-4DCC-AD5D-FAAB74054608}" type="presParOf" srcId="{04A86269-5580-44C5-94C1-15948380FE81}" destId="{65C45649-913D-435E-B839-B01661B8E314}" srcOrd="0" destOrd="0" presId="urn:microsoft.com/office/officeart/2005/8/layout/list1"/>
    <dgm:cxn modelId="{3DA37F1A-D6E7-46FA-B4D2-1704227B5465}" type="presParOf" srcId="{65C45649-913D-435E-B839-B01661B8E314}" destId="{607768F8-10B3-4D6B-B010-2E014E229D23}" srcOrd="0" destOrd="0" presId="urn:microsoft.com/office/officeart/2005/8/layout/list1"/>
    <dgm:cxn modelId="{549F2BDC-0BB0-401A-929E-C9E7A0AFA67C}" type="presParOf" srcId="{65C45649-913D-435E-B839-B01661B8E314}" destId="{3E54C71B-2084-4279-8ECA-C1DF7A1956C5}" srcOrd="1" destOrd="0" presId="urn:microsoft.com/office/officeart/2005/8/layout/list1"/>
    <dgm:cxn modelId="{B52E9D75-AF92-498F-A53D-F6046EE3CF5F}" type="presParOf" srcId="{04A86269-5580-44C5-94C1-15948380FE81}" destId="{2636B3CF-3A44-4D93-AEE0-E45B8ED3F55C}" srcOrd="1" destOrd="0" presId="urn:microsoft.com/office/officeart/2005/8/layout/list1"/>
    <dgm:cxn modelId="{5D0888E5-792F-4C1F-97D6-00E5C911A830}" type="presParOf" srcId="{04A86269-5580-44C5-94C1-15948380FE81}" destId="{E3D3158E-43B1-4949-B7EF-196EBD0FBFF6}" srcOrd="2" destOrd="0" presId="urn:microsoft.com/office/officeart/2005/8/layout/list1"/>
    <dgm:cxn modelId="{99947F1D-19F0-4DCF-AE75-9F19468EB197}" type="presParOf" srcId="{04A86269-5580-44C5-94C1-15948380FE81}" destId="{87E8BFC7-8D4E-44EA-92D9-A0E366AAA34D}" srcOrd="3" destOrd="0" presId="urn:microsoft.com/office/officeart/2005/8/layout/list1"/>
    <dgm:cxn modelId="{31E3D882-ED2C-42B7-B624-EDEEDEBCA9C1}" type="presParOf" srcId="{04A86269-5580-44C5-94C1-15948380FE81}" destId="{16E1AB6F-7DD7-4189-93E8-DC6B36F4E2A4}" srcOrd="4" destOrd="0" presId="urn:microsoft.com/office/officeart/2005/8/layout/list1"/>
    <dgm:cxn modelId="{1B03C5B6-BB66-4DD3-8399-7F4234AAB13F}" type="presParOf" srcId="{16E1AB6F-7DD7-4189-93E8-DC6B36F4E2A4}" destId="{4AA1BE49-BC51-4973-84CA-07987C9FD125}" srcOrd="0" destOrd="0" presId="urn:microsoft.com/office/officeart/2005/8/layout/list1"/>
    <dgm:cxn modelId="{6B08C7E8-4942-4D81-9F80-F12CC0AD4EFF}" type="presParOf" srcId="{16E1AB6F-7DD7-4189-93E8-DC6B36F4E2A4}" destId="{62467851-1A87-47D7-BA4E-16B72F3BA92B}" srcOrd="1" destOrd="0" presId="urn:microsoft.com/office/officeart/2005/8/layout/list1"/>
    <dgm:cxn modelId="{55D73E26-2784-4683-BEEC-BFE0DCC2893B}" type="presParOf" srcId="{04A86269-5580-44C5-94C1-15948380FE81}" destId="{49EA0900-361B-46B8-9676-A21E494BD853}" srcOrd="5" destOrd="0" presId="urn:microsoft.com/office/officeart/2005/8/layout/list1"/>
    <dgm:cxn modelId="{642A9DE9-4C00-47B9-9287-68A68FFC0B26}" type="presParOf" srcId="{04A86269-5580-44C5-94C1-15948380FE81}" destId="{E9215448-4C6C-478F-BDE0-3B42B1CAFC66}" srcOrd="6" destOrd="0" presId="urn:microsoft.com/office/officeart/2005/8/layout/list1"/>
    <dgm:cxn modelId="{61AA5BEA-E306-4658-812B-BC5DFAE4E3BA}" type="presParOf" srcId="{04A86269-5580-44C5-94C1-15948380FE81}" destId="{465FBEB5-14E0-4136-8E0F-A6F030B6EE69}" srcOrd="7" destOrd="0" presId="urn:microsoft.com/office/officeart/2005/8/layout/list1"/>
    <dgm:cxn modelId="{EDC3E0DA-D0EB-406E-A183-F656A7C38E63}" type="presParOf" srcId="{04A86269-5580-44C5-94C1-15948380FE81}" destId="{12D7BA87-9ED6-42F9-B6A5-89EC1117DA96}" srcOrd="8" destOrd="0" presId="urn:microsoft.com/office/officeart/2005/8/layout/list1"/>
    <dgm:cxn modelId="{2AC702AC-788C-4E1B-ACA2-90660B787D0F}" type="presParOf" srcId="{12D7BA87-9ED6-42F9-B6A5-89EC1117DA96}" destId="{D89BDBF7-59F0-434A-9180-4063DC0A10BE}" srcOrd="0" destOrd="0" presId="urn:microsoft.com/office/officeart/2005/8/layout/list1"/>
    <dgm:cxn modelId="{30AEE443-3F71-4EE6-A691-23CF80E9600F}" type="presParOf" srcId="{12D7BA87-9ED6-42F9-B6A5-89EC1117DA96}" destId="{E5F241C7-31FE-4CB0-A456-1D3094778AD0}" srcOrd="1" destOrd="0" presId="urn:microsoft.com/office/officeart/2005/8/layout/list1"/>
    <dgm:cxn modelId="{69EB0EF2-A6EE-4465-A7B1-02975688FCB8}" type="presParOf" srcId="{04A86269-5580-44C5-94C1-15948380FE81}" destId="{B4BFC3C6-4AD4-4D81-9E2D-50576F72AFAE}" srcOrd="9" destOrd="0" presId="urn:microsoft.com/office/officeart/2005/8/layout/list1"/>
    <dgm:cxn modelId="{44BBC625-BF24-4AC3-9699-4987BC94B6D4}" type="presParOf" srcId="{04A86269-5580-44C5-94C1-15948380FE81}" destId="{C282071D-038A-4F9B-9F2F-AF6B93EF3E0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B7A613-685B-47E5-8362-8E8164E6B148}">
      <dsp:nvSpPr>
        <dsp:cNvPr id="0" name=""/>
        <dsp:cNvSpPr/>
      </dsp:nvSpPr>
      <dsp:spPr>
        <a:xfrm>
          <a:off x="0" y="655756"/>
          <a:ext cx="10972800" cy="12106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67448B-5CB6-4D31-8125-D58B6A687A6C}">
      <dsp:nvSpPr>
        <dsp:cNvPr id="0" name=""/>
        <dsp:cNvSpPr/>
      </dsp:nvSpPr>
      <dsp:spPr>
        <a:xfrm>
          <a:off x="366214" y="928147"/>
          <a:ext cx="665845" cy="6658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A15CC4-CCEC-43DF-8A32-BEF9C30B3E62}">
      <dsp:nvSpPr>
        <dsp:cNvPr id="0" name=""/>
        <dsp:cNvSpPr/>
      </dsp:nvSpPr>
      <dsp:spPr>
        <a:xfrm>
          <a:off x="1398274" y="655756"/>
          <a:ext cx="9574525" cy="1210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125" tIns="128125" rIns="128125" bIns="128125" numCol="1" spcCol="1270" anchor="ctr" anchorCtr="0">
          <a:noAutofit/>
        </a:bodyPr>
        <a:lstStyle/>
        <a:p>
          <a:pPr marL="0" lvl="0" indent="0" algn="l" defTabSz="977900">
            <a:lnSpc>
              <a:spcPct val="90000"/>
            </a:lnSpc>
            <a:spcBef>
              <a:spcPct val="0"/>
            </a:spcBef>
            <a:spcAft>
              <a:spcPct val="35000"/>
            </a:spcAft>
            <a:buNone/>
          </a:pPr>
          <a:r>
            <a:rPr lang="en-US" sz="2200" kern="1200"/>
            <a:t>If you need to manage only cloud-based endpoints, such as mobile devices, you can use Microsoft Intune.</a:t>
          </a:r>
        </a:p>
      </dsp:txBody>
      <dsp:txXfrm>
        <a:off x="1398274" y="655756"/>
        <a:ext cx="9574525" cy="1210627"/>
      </dsp:txXfrm>
    </dsp:sp>
    <dsp:sp modelId="{7F96998B-E8FE-4BBF-A37A-6A5EF695592D}">
      <dsp:nvSpPr>
        <dsp:cNvPr id="0" name=""/>
        <dsp:cNvSpPr/>
      </dsp:nvSpPr>
      <dsp:spPr>
        <a:xfrm>
          <a:off x="0" y="2169040"/>
          <a:ext cx="10972800" cy="12106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70CD0D-69EA-473B-B191-61C990A335C6}">
      <dsp:nvSpPr>
        <dsp:cNvPr id="0" name=""/>
        <dsp:cNvSpPr/>
      </dsp:nvSpPr>
      <dsp:spPr>
        <a:xfrm>
          <a:off x="366214" y="2441432"/>
          <a:ext cx="665845" cy="6658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7A42B45-B0E2-47AC-AEC2-8BDBC001BA6D}">
      <dsp:nvSpPr>
        <dsp:cNvPr id="0" name=""/>
        <dsp:cNvSpPr/>
      </dsp:nvSpPr>
      <dsp:spPr>
        <a:xfrm>
          <a:off x="1398274" y="2169040"/>
          <a:ext cx="9574525" cy="1210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125" tIns="128125" rIns="128125" bIns="128125" numCol="1" spcCol="1270" anchor="ctr" anchorCtr="0">
          <a:noAutofit/>
        </a:bodyPr>
        <a:lstStyle/>
        <a:p>
          <a:pPr marL="0" lvl="0" indent="0" algn="l" defTabSz="977900">
            <a:lnSpc>
              <a:spcPct val="90000"/>
            </a:lnSpc>
            <a:spcBef>
              <a:spcPct val="0"/>
            </a:spcBef>
            <a:spcAft>
              <a:spcPct val="35000"/>
            </a:spcAft>
            <a:buNone/>
          </a:pPr>
          <a:r>
            <a:rPr lang="en-US" sz="2200" kern="1200"/>
            <a:t>If you need to manage only on-premises endpoints, such as the computers your organization has attached to your internal network, you can use Microsoft Endpoint Configuration Manager.</a:t>
          </a:r>
        </a:p>
      </dsp:txBody>
      <dsp:txXfrm>
        <a:off x="1398274" y="2169040"/>
        <a:ext cx="9574525" cy="12106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D3158E-43B1-4949-B7EF-196EBD0FBFF6}">
      <dsp:nvSpPr>
        <dsp:cNvPr id="0" name=""/>
        <dsp:cNvSpPr/>
      </dsp:nvSpPr>
      <dsp:spPr>
        <a:xfrm>
          <a:off x="0" y="248582"/>
          <a:ext cx="10972800" cy="1282049"/>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1611" tIns="229108" rIns="851611" bIns="78232" numCol="1" spcCol="1270" anchor="t" anchorCtr="0">
          <a:noAutofit/>
        </a:bodyPr>
        <a:lstStyle/>
        <a:p>
          <a:pPr marL="57150" lvl="1" indent="-57150" algn="l" defTabSz="488950">
            <a:lnSpc>
              <a:spcPct val="90000"/>
            </a:lnSpc>
            <a:spcBef>
              <a:spcPct val="0"/>
            </a:spcBef>
            <a:spcAft>
              <a:spcPct val="15000"/>
            </a:spcAft>
            <a:buChar char="•"/>
          </a:pPr>
          <a:r>
            <a:rPr lang="en-US" sz="1100" kern="1200"/>
            <a:t>Tenant attach is the process of attaching your Intune tenant to the cloud. The process incorporates co-management so that all your endpoints are successfully managed.</a:t>
          </a:r>
        </a:p>
        <a:p>
          <a:pPr marL="57150" lvl="1" indent="-57150" algn="l" defTabSz="488950">
            <a:lnSpc>
              <a:spcPct val="90000"/>
            </a:lnSpc>
            <a:spcBef>
              <a:spcPct val="0"/>
            </a:spcBef>
            <a:spcAft>
              <a:spcPct val="15000"/>
            </a:spcAft>
            <a:buChar char="•"/>
          </a:pPr>
          <a:r>
            <a:rPr lang="en-US" sz="1100" kern="1200"/>
            <a:t>Tenant attach allows you to recognize your Configuration Manager devices and infrastructure by the Intune cloud service and take actions from Microsoft Endpoint Manager.</a:t>
          </a:r>
        </a:p>
        <a:p>
          <a:pPr marL="57150" lvl="1" indent="-57150" algn="l" defTabSz="488950">
            <a:lnSpc>
              <a:spcPct val="90000"/>
            </a:lnSpc>
            <a:spcBef>
              <a:spcPct val="0"/>
            </a:spcBef>
            <a:spcAft>
              <a:spcPct val="15000"/>
            </a:spcAft>
            <a:buChar char="•"/>
          </a:pPr>
          <a:r>
            <a:rPr lang="en-US" sz="1100" kern="1200"/>
            <a:t>Tenant attach sets up synchronization between your Azure Active Directory instance and Microsoft 365. When you use tenant attach, you no longer need to use Microsoft Endpoint Manager.</a:t>
          </a:r>
        </a:p>
      </dsp:txBody>
      <dsp:txXfrm>
        <a:off x="0" y="248582"/>
        <a:ext cx="10972800" cy="1282049"/>
      </dsp:txXfrm>
    </dsp:sp>
    <dsp:sp modelId="{3E54C71B-2084-4279-8ECA-C1DF7A1956C5}">
      <dsp:nvSpPr>
        <dsp:cNvPr id="0" name=""/>
        <dsp:cNvSpPr/>
      </dsp:nvSpPr>
      <dsp:spPr>
        <a:xfrm>
          <a:off x="548640" y="86222"/>
          <a:ext cx="7680960" cy="3247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0322" tIns="0" rIns="290322" bIns="0" numCol="1" spcCol="1270" anchor="ctr" anchorCtr="0">
          <a:noAutofit/>
        </a:bodyPr>
        <a:lstStyle/>
        <a:p>
          <a:pPr marL="0" lvl="0" indent="0" algn="l" defTabSz="488950">
            <a:lnSpc>
              <a:spcPct val="90000"/>
            </a:lnSpc>
            <a:spcBef>
              <a:spcPct val="0"/>
            </a:spcBef>
            <a:spcAft>
              <a:spcPct val="35000"/>
            </a:spcAft>
            <a:buNone/>
          </a:pPr>
          <a:r>
            <a:rPr lang="en-US" sz="1100" b="1" kern="1200"/>
            <a:t>1. </a:t>
          </a:r>
          <a:r>
            <a:rPr lang="en-US" sz="1100" kern="1200"/>
            <a:t>Which best describes tenant attach?</a:t>
          </a:r>
        </a:p>
      </dsp:txBody>
      <dsp:txXfrm>
        <a:off x="564492" y="102074"/>
        <a:ext cx="7649256" cy="293016"/>
      </dsp:txXfrm>
    </dsp:sp>
    <dsp:sp modelId="{E9215448-4C6C-478F-BDE0-3B42B1CAFC66}">
      <dsp:nvSpPr>
        <dsp:cNvPr id="0" name=""/>
        <dsp:cNvSpPr/>
      </dsp:nvSpPr>
      <dsp:spPr>
        <a:xfrm>
          <a:off x="0" y="1752392"/>
          <a:ext cx="10972800" cy="8316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1611" tIns="229108" rIns="851611" bIns="78232" numCol="1" spcCol="1270" anchor="t" anchorCtr="0">
          <a:noAutofit/>
        </a:bodyPr>
        <a:lstStyle/>
        <a:p>
          <a:pPr marL="57150" lvl="1" indent="-57150" algn="l" defTabSz="488950">
            <a:lnSpc>
              <a:spcPct val="90000"/>
            </a:lnSpc>
            <a:spcBef>
              <a:spcPct val="0"/>
            </a:spcBef>
            <a:spcAft>
              <a:spcPct val="15000"/>
            </a:spcAft>
            <a:buChar char="•"/>
          </a:pPr>
          <a:r>
            <a:rPr lang="en-US" sz="1100" kern="1200"/>
            <a:t>Enabling specific internet endpoints will provide needed connectivity that will allow Configuration Manager features to fully function.</a:t>
          </a:r>
        </a:p>
        <a:p>
          <a:pPr marL="57150" lvl="1" indent="-57150" algn="l" defTabSz="488950">
            <a:lnSpc>
              <a:spcPct val="90000"/>
            </a:lnSpc>
            <a:spcBef>
              <a:spcPct val="0"/>
            </a:spcBef>
            <a:spcAft>
              <a:spcPct val="15000"/>
            </a:spcAft>
            <a:buChar char="•"/>
          </a:pPr>
          <a:r>
            <a:rPr lang="en-US" sz="1100" kern="1200"/>
            <a:t>Enabling internet endpoints must be prevented when implementing tenant attach.</a:t>
          </a:r>
        </a:p>
        <a:p>
          <a:pPr marL="57150" lvl="1" indent="-57150" algn="l" defTabSz="488950">
            <a:lnSpc>
              <a:spcPct val="90000"/>
            </a:lnSpc>
            <a:spcBef>
              <a:spcPct val="0"/>
            </a:spcBef>
            <a:spcAft>
              <a:spcPct val="15000"/>
            </a:spcAft>
            <a:buChar char="•"/>
          </a:pPr>
          <a:r>
            <a:rPr lang="en-US" sz="1100" kern="1200"/>
            <a:t>Internet endpoints must be secure. For this reason, they must be managed by Microsoft Endpoint Manager.</a:t>
          </a:r>
        </a:p>
      </dsp:txBody>
      <dsp:txXfrm>
        <a:off x="0" y="1752392"/>
        <a:ext cx="10972800" cy="831600"/>
      </dsp:txXfrm>
    </dsp:sp>
    <dsp:sp modelId="{62467851-1A87-47D7-BA4E-16B72F3BA92B}">
      <dsp:nvSpPr>
        <dsp:cNvPr id="0" name=""/>
        <dsp:cNvSpPr/>
      </dsp:nvSpPr>
      <dsp:spPr>
        <a:xfrm>
          <a:off x="548640" y="1590032"/>
          <a:ext cx="7680960" cy="3247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0322" tIns="0" rIns="290322" bIns="0" numCol="1" spcCol="1270" anchor="ctr" anchorCtr="0">
          <a:noAutofit/>
        </a:bodyPr>
        <a:lstStyle/>
        <a:p>
          <a:pPr marL="0" lvl="0" indent="0" algn="l" defTabSz="488950">
            <a:lnSpc>
              <a:spcPct val="90000"/>
            </a:lnSpc>
            <a:spcBef>
              <a:spcPct val="0"/>
            </a:spcBef>
            <a:spcAft>
              <a:spcPct val="35000"/>
            </a:spcAft>
            <a:buNone/>
          </a:pPr>
          <a:r>
            <a:rPr lang="en-US" sz="1100" b="1" kern="1200"/>
            <a:t>2. </a:t>
          </a:r>
          <a:r>
            <a:rPr lang="en-US" sz="1100" kern="1200"/>
            <a:t>When implementing tenant attach, why is enabling internet endpoints important?</a:t>
          </a:r>
        </a:p>
      </dsp:txBody>
      <dsp:txXfrm>
        <a:off x="564492" y="1605884"/>
        <a:ext cx="7649256" cy="293016"/>
      </dsp:txXfrm>
    </dsp:sp>
    <dsp:sp modelId="{C282071D-038A-4F9B-9F2F-AF6B93EF3E07}">
      <dsp:nvSpPr>
        <dsp:cNvPr id="0" name=""/>
        <dsp:cNvSpPr/>
      </dsp:nvSpPr>
      <dsp:spPr>
        <a:xfrm>
          <a:off x="0" y="2805752"/>
          <a:ext cx="10972800" cy="114345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1611" tIns="229108" rIns="851611" bIns="78232" numCol="1" spcCol="1270" anchor="t" anchorCtr="0">
          <a:noAutofit/>
        </a:bodyPr>
        <a:lstStyle/>
        <a:p>
          <a:pPr marL="57150" lvl="1" indent="-57150" algn="l" defTabSz="488950">
            <a:lnSpc>
              <a:spcPct val="90000"/>
            </a:lnSpc>
            <a:spcBef>
              <a:spcPct val="0"/>
            </a:spcBef>
            <a:spcAft>
              <a:spcPct val="15000"/>
            </a:spcAft>
            <a:buChar char="•"/>
          </a:pPr>
          <a:r>
            <a:rPr lang="en-US" sz="1100" kern="1200"/>
            <a:t>Tenant attach allows you to recognize your Microsoft Endpoint Manager devices and take actions from Configuration Manager.</a:t>
          </a:r>
        </a:p>
        <a:p>
          <a:pPr marL="57150" lvl="1" indent="-57150" algn="l" defTabSz="488950">
            <a:lnSpc>
              <a:spcPct val="90000"/>
            </a:lnSpc>
            <a:spcBef>
              <a:spcPct val="0"/>
            </a:spcBef>
            <a:spcAft>
              <a:spcPct val="15000"/>
            </a:spcAft>
            <a:buChar char="•"/>
          </a:pPr>
          <a:r>
            <a:rPr lang="en-US" sz="1100" kern="1200"/>
            <a:t>Tenant attach allows you to recognize your Configuration Manager devices and take actions from Microsoft Endpoint Manager, such as viewing client device details, viewing client device data, managing client apps, and running scripts on client devices.</a:t>
          </a:r>
        </a:p>
        <a:p>
          <a:pPr marL="57150" lvl="1" indent="-57150" algn="l" defTabSz="488950">
            <a:lnSpc>
              <a:spcPct val="90000"/>
            </a:lnSpc>
            <a:spcBef>
              <a:spcPct val="0"/>
            </a:spcBef>
            <a:spcAft>
              <a:spcPct val="15000"/>
            </a:spcAft>
            <a:buChar char="•"/>
          </a:pPr>
          <a:r>
            <a:rPr lang="en-US" sz="1100" kern="1200"/>
            <a:t>Tenant attach allows you to recognize your Configuration Manager devices without taking action from Microsoft Endpoint Manager. By implementing tenant attach you can view cloud-based tenant details, cloud-based device data, and cloud-based apps.</a:t>
          </a:r>
        </a:p>
      </dsp:txBody>
      <dsp:txXfrm>
        <a:off x="0" y="2805752"/>
        <a:ext cx="10972800" cy="1143450"/>
      </dsp:txXfrm>
    </dsp:sp>
    <dsp:sp modelId="{E5F241C7-31FE-4CB0-A456-1D3094778AD0}">
      <dsp:nvSpPr>
        <dsp:cNvPr id="0" name=""/>
        <dsp:cNvSpPr/>
      </dsp:nvSpPr>
      <dsp:spPr>
        <a:xfrm>
          <a:off x="548640" y="2643392"/>
          <a:ext cx="7680960" cy="3247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0322" tIns="0" rIns="290322" bIns="0" numCol="1" spcCol="1270" anchor="ctr" anchorCtr="0">
          <a:noAutofit/>
        </a:bodyPr>
        <a:lstStyle/>
        <a:p>
          <a:pPr marL="0" lvl="0" indent="0" algn="l" defTabSz="488950">
            <a:lnSpc>
              <a:spcPct val="90000"/>
            </a:lnSpc>
            <a:spcBef>
              <a:spcPct val="0"/>
            </a:spcBef>
            <a:spcAft>
              <a:spcPct val="35000"/>
            </a:spcAft>
            <a:buNone/>
          </a:pPr>
          <a:r>
            <a:rPr lang="en-US" sz="1100" b="1" kern="1200"/>
            <a:t>3. </a:t>
          </a:r>
          <a:r>
            <a:rPr lang="en-US" sz="1100" kern="1200"/>
            <a:t>Which statement best describes the actions you can take after implementing tenant attach?</a:t>
          </a:r>
        </a:p>
      </dsp:txBody>
      <dsp:txXfrm>
        <a:off x="564492" y="2659244"/>
        <a:ext cx="7649256" cy="29301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eg>
</file>

<file path=ppt/media/image2.jpeg>
</file>

<file path=ppt/media/image3.jpeg>
</file>

<file path=ppt/media/image4.png>
</file>

<file path=ppt/media/image5.svg>
</file>

<file path=ppt/media/image6.png>
</file>

<file path=ppt/media/image7.sv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093010-5E7A-4EC6-ABD9-4DCFBBA9B01E}" type="datetimeFigureOut">
              <a:rPr lang="en-US" smtClean="0"/>
              <a:t>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1AE1C-CE32-47FB-9C81-AA8CFEFDB43F}" type="slidenum">
              <a:rPr lang="en-US" smtClean="0"/>
              <a:t>‹#›</a:t>
            </a:fld>
            <a:endParaRPr lang="en-US"/>
          </a:p>
        </p:txBody>
      </p:sp>
    </p:spTree>
    <p:extLst>
      <p:ext uri="{BB962C8B-B14F-4D97-AF65-F5344CB8AC3E}">
        <p14:creationId xmlns:p14="http://schemas.microsoft.com/office/powerpoint/2010/main" val="717205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microsoft.com/en-us/mem/configmgr/core/clients/manage/collections/introduction-to-collection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mem/intune/fundamentals/free-trial-sign-up"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docs.microsoft.com/en-us/learn/modules/set-up-microsoft-intune"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docs.microsoft.com/en-us/azure/role-based-access-control/rbac-and-directory-admin-roles#azure-ad-role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microsoft.com/en-us/mem/configmgr/core/servers/deploy/configure/about-discovery-methods#azureaddisc"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docs.microsoft.com/en-us/mem/configmgr/core/servers/deploy/configure/about-discovery-methods#bkmk_aboutUser"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microsoft.com/en-us/mem/configmgr/core/servers/deploy/configure/about-the-service-connection-point"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microsoft.com/en-us/mem/configmgr/core/servers/deploy/configure/about-the-service-connection-point#validate-internet-acces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Microsoft Endpoint Configuration Manager, which is a part of Microsoft Endpoint Manager, helps you protect the on-premises devices, apps, and data that the people at your organization use to be productive. After completing this module, you will understand and enable tenant attach, which is the first step to cloud attach your on-premises devices.</a:t>
            </a:r>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3</a:t>
            </a:fld>
            <a:endParaRPr lang="en-US"/>
          </a:p>
        </p:txBody>
      </p:sp>
    </p:spTree>
    <p:extLst>
      <p:ext uri="{BB962C8B-B14F-4D97-AF65-F5344CB8AC3E}">
        <p14:creationId xmlns:p14="http://schemas.microsoft.com/office/powerpoint/2010/main" val="346392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When you don't already have co-management enabled, you can use the </a:t>
            </a:r>
            <a:r>
              <a:rPr lang="en-US" b="1" i="0" dirty="0">
                <a:solidFill>
                  <a:srgbClr val="171717"/>
                </a:solidFill>
                <a:effectLst/>
                <a:latin typeface="Segoe UI" panose="020B0502040204020203" pitchFamily="34" charset="0"/>
              </a:rPr>
              <a:t>Co-management Configuration Wizard</a:t>
            </a:r>
            <a:r>
              <a:rPr lang="en-US" b="0" i="0" dirty="0">
                <a:solidFill>
                  <a:srgbClr val="171717"/>
                </a:solidFill>
                <a:effectLst/>
                <a:latin typeface="Segoe UI" panose="020B0502040204020203" pitchFamily="34" charset="0"/>
              </a:rPr>
              <a:t> in the Configuration Manager console to enable device upload as part of tenant attach, but you don’t need to enable co-management. You can upload your devices without enabling automatic enrollment for co-management or switching workloads to Intune. The default setting for device upload is </a:t>
            </a:r>
            <a:r>
              <a:rPr lang="en-US" b="1" i="0" dirty="0">
                <a:solidFill>
                  <a:srgbClr val="171717"/>
                </a:solidFill>
                <a:effectLst/>
                <a:latin typeface="Segoe UI" panose="020B0502040204020203" pitchFamily="34" charset="0"/>
              </a:rPr>
              <a:t>All my devices managed by Microsoft Endpoint Configuration Manager</a:t>
            </a:r>
            <a:r>
              <a:rPr lang="en-US" b="0" i="0" dirty="0">
                <a:solidFill>
                  <a:srgbClr val="171717"/>
                </a:solidFill>
                <a:effectLst/>
                <a:latin typeface="Segoe UI" panose="020B0502040204020203" pitchFamily="34" charset="0"/>
              </a:rPr>
              <a:t>. If needed, you can limit upload to a single </a:t>
            </a:r>
            <a:r>
              <a:rPr lang="en-US" b="0" i="0" u="none" strike="noStrike" dirty="0">
                <a:effectLst/>
                <a:latin typeface="Segoe UI" panose="020B0502040204020203" pitchFamily="34" charset="0"/>
                <a:hlinkClick r:id="rId3"/>
              </a:rPr>
              <a:t>device collection</a:t>
            </a:r>
            <a:r>
              <a:rPr lang="en-US" b="0" i="0" dirty="0">
                <a:solidFill>
                  <a:srgbClr val="171717"/>
                </a:solidFill>
                <a:effectLst/>
                <a:latin typeface="Segoe UI" panose="020B0502040204020203" pitchFamily="34" charset="0"/>
              </a:rPr>
              <a:t>.</a:t>
            </a:r>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13</a:t>
            </a:fld>
            <a:endParaRPr lang="en-US"/>
          </a:p>
        </p:txBody>
      </p:sp>
    </p:spTree>
    <p:extLst>
      <p:ext uri="{BB962C8B-B14F-4D97-AF65-F5344CB8AC3E}">
        <p14:creationId xmlns:p14="http://schemas.microsoft.com/office/powerpoint/2010/main" val="3582985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Display the connector status</a:t>
            </a:r>
          </a:p>
          <a:p>
            <a:pPr algn="l"/>
            <a:r>
              <a:rPr lang="en-US" b="0" i="0" dirty="0">
                <a:solidFill>
                  <a:srgbClr val="171717"/>
                </a:solidFill>
                <a:effectLst/>
                <a:latin typeface="docons"/>
              </a:rPr>
              <a:t>Completed</a:t>
            </a:r>
            <a:r>
              <a:rPr lang="en-US" b="0" i="0" dirty="0">
                <a:solidFill>
                  <a:srgbClr val="171717"/>
                </a:solidFill>
                <a:effectLst/>
                <a:latin typeface="Segoe UI" panose="020B0502040204020203" pitchFamily="34" charset="0"/>
              </a:rPr>
              <a:t>100 XP</a:t>
            </a:r>
          </a:p>
          <a:p>
            <a:pPr algn="l">
              <a:buFont typeface="Arial" panose="020B0604020202020204" pitchFamily="34" charset="0"/>
              <a:buChar char="•"/>
            </a:pPr>
            <a:r>
              <a:rPr lang="en-US" b="0" i="0" dirty="0">
                <a:effectLst/>
                <a:latin typeface="Segoe UI" panose="020B0502040204020203" pitchFamily="34" charset="0"/>
              </a:rPr>
              <a:t>2 minutes</a:t>
            </a:r>
          </a:p>
          <a:p>
            <a:pPr algn="l"/>
            <a:r>
              <a:rPr lang="en-US" b="0" i="0" dirty="0">
                <a:solidFill>
                  <a:srgbClr val="171717"/>
                </a:solidFill>
                <a:effectLst/>
                <a:latin typeface="Segoe UI" panose="020B0502040204020203" pitchFamily="34" charset="0"/>
              </a:rPr>
              <a:t>The Configuration Manager connector provides details about your Configuration Manager implementation. From the Microsoft Endpoint Manager admin center, you can review details about the Configuration Manager connector, such as the last successful synchronization time and the connection status.</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14</a:t>
            </a:fld>
            <a:endParaRPr lang="en-US"/>
          </a:p>
        </p:txBody>
      </p:sp>
    </p:spTree>
    <p:extLst>
      <p:ext uri="{BB962C8B-B14F-4D97-AF65-F5344CB8AC3E}">
        <p14:creationId xmlns:p14="http://schemas.microsoft.com/office/powerpoint/2010/main" val="429359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
            </a:r>
          </a:p>
          <a:p>
            <a:r>
              <a:rPr lang="en-US" dirty="0"/>
              <a:t>A</a:t>
            </a:r>
          </a:p>
          <a:p>
            <a:r>
              <a:rPr lang="en-US" dirty="0"/>
              <a:t>B</a:t>
            </a:r>
          </a:p>
        </p:txBody>
      </p:sp>
      <p:sp>
        <p:nvSpPr>
          <p:cNvPr id="4" name="Slide Number Placeholder 3"/>
          <p:cNvSpPr>
            <a:spLocks noGrp="1"/>
          </p:cNvSpPr>
          <p:nvPr>
            <p:ph type="sldNum" sz="quarter" idx="5"/>
          </p:nvPr>
        </p:nvSpPr>
        <p:spPr/>
        <p:txBody>
          <a:bodyPr/>
          <a:lstStyle/>
          <a:p>
            <a:fld id="{49A1AE1C-CE32-47FB-9C81-AA8CFEFDB43F}" type="slidenum">
              <a:rPr lang="en-US" smtClean="0"/>
              <a:t>15</a:t>
            </a:fld>
            <a:endParaRPr lang="en-US"/>
          </a:p>
        </p:txBody>
      </p:sp>
    </p:spTree>
    <p:extLst>
      <p:ext uri="{BB962C8B-B14F-4D97-AF65-F5344CB8AC3E}">
        <p14:creationId xmlns:p14="http://schemas.microsoft.com/office/powerpoint/2010/main" val="2002552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Summary</a:t>
            </a:r>
          </a:p>
          <a:p>
            <a:pPr algn="l"/>
            <a:r>
              <a:rPr lang="en-US" b="0" i="0" dirty="0">
                <a:solidFill>
                  <a:srgbClr val="171717"/>
                </a:solidFill>
                <a:effectLst/>
                <a:latin typeface="docons"/>
              </a:rPr>
              <a:t>Completed</a:t>
            </a:r>
            <a:r>
              <a:rPr lang="en-US" b="0" i="0" dirty="0">
                <a:solidFill>
                  <a:srgbClr val="171717"/>
                </a:solidFill>
                <a:effectLst/>
                <a:latin typeface="Segoe UI" panose="020B0502040204020203" pitchFamily="34" charset="0"/>
              </a:rPr>
              <a:t>100 XP</a:t>
            </a:r>
          </a:p>
          <a:p>
            <a:pPr algn="l">
              <a:buFont typeface="Arial" panose="020B0604020202020204" pitchFamily="34" charset="0"/>
              <a:buChar char="•"/>
            </a:pPr>
            <a:r>
              <a:rPr lang="en-US" b="0" i="0" dirty="0">
                <a:effectLst/>
                <a:latin typeface="Segoe UI" panose="020B0502040204020203" pitchFamily="34" charset="0"/>
              </a:rPr>
              <a:t>2 minutes</a:t>
            </a:r>
          </a:p>
          <a:p>
            <a:pPr algn="l"/>
            <a:r>
              <a:rPr lang="en-US" b="0" i="0" dirty="0">
                <a:solidFill>
                  <a:srgbClr val="171717"/>
                </a:solidFill>
                <a:effectLst/>
                <a:latin typeface="Segoe UI" panose="020B0502040204020203" pitchFamily="34" charset="0"/>
              </a:rPr>
              <a:t>Microsoft Endpoint Manager helps you by providing a single, modern, integrated management platform for managing, protecting, and monitoring all of your organization's endpoints. These endpoints may also include the on-premises computers and devices used by your organization.</a:t>
            </a:r>
          </a:p>
          <a:p>
            <a:pPr algn="l"/>
            <a:r>
              <a:rPr lang="en-US" b="0" i="0" dirty="0">
                <a:solidFill>
                  <a:srgbClr val="171717"/>
                </a:solidFill>
                <a:effectLst/>
                <a:latin typeface="Segoe UI" panose="020B0502040204020203" pitchFamily="34" charset="0"/>
              </a:rPr>
              <a:t>The first part of attaching your on-premises devices to the cloud is call tenant attach. Tenant attach allows you to recognize your Configuration Manager devices and infrastructure in the Microsoft Intune cloud service and take actions from Microsoft Endpoint Manager.</a:t>
            </a:r>
          </a:p>
          <a:p>
            <a:pPr algn="l"/>
            <a:r>
              <a:rPr lang="en-US" b="0" i="0" dirty="0">
                <a:solidFill>
                  <a:srgbClr val="171717"/>
                </a:solidFill>
                <a:effectLst/>
                <a:latin typeface="Segoe UI" panose="020B0502040204020203" pitchFamily="34" charset="0"/>
              </a:rPr>
              <a:t>In this module, you've learned how to attach your on-premises Configuration Manager devices to your cloud-based tenant using tenant attach. The goals of this module included the following:</a:t>
            </a:r>
          </a:p>
          <a:p>
            <a:pPr algn="l">
              <a:buFont typeface="Arial" panose="020B0604020202020204" pitchFamily="34" charset="0"/>
              <a:buChar char="•"/>
            </a:pPr>
            <a:r>
              <a:rPr lang="en-US" b="0" i="0" dirty="0">
                <a:solidFill>
                  <a:srgbClr val="171717"/>
                </a:solidFill>
                <a:effectLst/>
                <a:latin typeface="Segoe UI" panose="020B0502040204020203" pitchFamily="34" charset="0"/>
              </a:rPr>
              <a:t>Understand tenant attach</a:t>
            </a:r>
          </a:p>
          <a:p>
            <a:pPr algn="l">
              <a:buFont typeface="Arial" panose="020B0604020202020204" pitchFamily="34" charset="0"/>
              <a:buChar char="•"/>
            </a:pPr>
            <a:r>
              <a:rPr lang="en-US" b="0" i="0" dirty="0">
                <a:solidFill>
                  <a:srgbClr val="171717"/>
                </a:solidFill>
                <a:effectLst/>
                <a:latin typeface="Segoe UI" panose="020B0502040204020203" pitchFamily="34" charset="0"/>
              </a:rPr>
              <a:t>Confirm tenant attach prerequisites</a:t>
            </a:r>
          </a:p>
          <a:p>
            <a:pPr algn="l">
              <a:buFont typeface="Arial" panose="020B0604020202020204" pitchFamily="34" charset="0"/>
              <a:buChar char="•"/>
            </a:pPr>
            <a:r>
              <a:rPr lang="en-US" b="0" i="0" dirty="0">
                <a:solidFill>
                  <a:srgbClr val="171717"/>
                </a:solidFill>
                <a:effectLst/>
                <a:latin typeface="Segoe UI" panose="020B0502040204020203" pitchFamily="34" charset="0"/>
              </a:rPr>
              <a:t>Enable internet endpoints</a:t>
            </a:r>
          </a:p>
          <a:p>
            <a:pPr algn="l">
              <a:buFont typeface="Arial" panose="020B0604020202020204" pitchFamily="34" charset="0"/>
              <a:buChar char="•"/>
            </a:pPr>
            <a:r>
              <a:rPr lang="en-US" b="0" i="0" dirty="0">
                <a:solidFill>
                  <a:srgbClr val="171717"/>
                </a:solidFill>
                <a:effectLst/>
                <a:latin typeface="Segoe UI" panose="020B0502040204020203" pitchFamily="34" charset="0"/>
              </a:rPr>
              <a:t>Enable device upload</a:t>
            </a:r>
          </a:p>
          <a:p>
            <a:pPr algn="l">
              <a:buFont typeface="Arial" panose="020B0604020202020204" pitchFamily="34" charset="0"/>
              <a:buChar char="•"/>
            </a:pPr>
            <a:r>
              <a:rPr lang="en-US" b="0" i="0" dirty="0">
                <a:solidFill>
                  <a:srgbClr val="171717"/>
                </a:solidFill>
                <a:effectLst/>
                <a:latin typeface="Segoe UI" panose="020B0502040204020203" pitchFamily="34" charset="0"/>
              </a:rPr>
              <a:t>Display the connector status</a:t>
            </a:r>
          </a:p>
          <a:p>
            <a:pPr algn="l">
              <a:buFont typeface="Arial" panose="020B0604020202020204" pitchFamily="34" charset="0"/>
              <a:buChar char="•"/>
            </a:pPr>
            <a:r>
              <a:rPr lang="en-US" b="0" i="0" dirty="0">
                <a:solidFill>
                  <a:srgbClr val="171717"/>
                </a:solidFill>
                <a:effectLst/>
                <a:latin typeface="Segoe UI" panose="020B0502040204020203" pitchFamily="34" charset="0"/>
              </a:rPr>
              <a:t>Perform device actions</a:t>
            </a:r>
          </a:p>
          <a:p>
            <a:pPr algn="l">
              <a:buFont typeface="Arial" panose="020B0604020202020204" pitchFamily="34" charset="0"/>
              <a:buChar char="•"/>
            </a:pPr>
            <a:r>
              <a:rPr lang="en-US" b="0" i="0" dirty="0">
                <a:solidFill>
                  <a:srgbClr val="171717"/>
                </a:solidFill>
                <a:effectLst/>
                <a:latin typeface="Segoe UI" panose="020B0502040204020203" pitchFamily="34" charset="0"/>
              </a:rPr>
              <a:t>View on-premises device details</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16</a:t>
            </a:fld>
            <a:endParaRPr lang="en-US"/>
          </a:p>
        </p:txBody>
      </p:sp>
    </p:spTree>
    <p:extLst>
      <p:ext uri="{BB962C8B-B14F-4D97-AF65-F5344CB8AC3E}">
        <p14:creationId xmlns:p14="http://schemas.microsoft.com/office/powerpoint/2010/main" val="990631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introduction</a:t>
            </a:r>
          </a:p>
          <a:p>
            <a:pPr algn="l"/>
            <a:r>
              <a:rPr lang="en-US" b="0" i="0" dirty="0">
                <a:solidFill>
                  <a:srgbClr val="171717"/>
                </a:solidFill>
                <a:effectLst/>
                <a:latin typeface="Segoe UI" panose="020B0502040204020203" pitchFamily="34" charset="0"/>
              </a:rPr>
              <a:t>Managing your organization's resources can be complex. However, Microsoft Endpoint Manager helps you by providing a single, modern, integrated management platform for managing, protecting, and monitoring all of your organization's endpoints. Endpoints include tablets, smartphones, desktops, laptops computers, and apps that an organization uses whether they connect over the internet (cloud-based) or are on-premises. Microsoft Endpoint Manager is the overall management platform you can use to manage your organization's endpoints. Both Microsoft Intune and Microsoft Endpoint Configuration Manager are part of Microsoft Endpoint Manager.</a:t>
            </a:r>
          </a:p>
          <a:p>
            <a:pPr algn="l"/>
            <a:r>
              <a:rPr lang="en-US" b="0" i="0" dirty="0">
                <a:solidFill>
                  <a:srgbClr val="171717"/>
                </a:solidFill>
                <a:effectLst/>
                <a:latin typeface="Segoe UI" panose="020B0502040204020203" pitchFamily="34" charset="0"/>
              </a:rPr>
              <a:t>Suppose that you're the administrator or business decision maker of a company with several thousand employees. You need to keep your corporate data safe by protecting data, apps, and devices that your employees use, as well as keep your employees productive and maximize the return on your endpoint management investment. You and your company have determined that you need to manage aspects of both your on-premises endpoints, as well as your cloud-based endpoints. Microsoft Endpoint Manager provides this capability by using cloud attach. The first part of cloud attach is called tenant attach. The second part of cloud attach is called co-management. Each can be completed independently and neither requires the other.</a:t>
            </a:r>
          </a:p>
          <a:p>
            <a:pPr algn="l"/>
            <a:r>
              <a:rPr lang="en-US" b="0" i="0" dirty="0">
                <a:solidFill>
                  <a:srgbClr val="171717"/>
                </a:solidFill>
                <a:effectLst/>
                <a:latin typeface="Segoe UI" panose="020B0502040204020203" pitchFamily="34" charset="0"/>
              </a:rPr>
              <a:t>In this module, you'll step through the process of setting up tenant attach. When you're complete, you'll have connected your Configuration Manager implementation to your cloud tenant. All of these steps will prepare you to add and manage devices and apps from Microsoft Endpoint Manager, whether your endpoints are on-premises or cloud-based.</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4</a:t>
            </a:fld>
            <a:endParaRPr lang="en-US"/>
          </a:p>
        </p:txBody>
      </p:sp>
    </p:spTree>
    <p:extLst>
      <p:ext uri="{BB962C8B-B14F-4D97-AF65-F5344CB8AC3E}">
        <p14:creationId xmlns:p14="http://schemas.microsoft.com/office/powerpoint/2010/main" val="1340063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If you need to manage only cloud-based endpoints, such as mobile devices, you can use Microsoft Intune. If you need to manage only on-premises endpoints, such as the computers your organization has attached to your internal network, you can use Microsoft Endpoint Configuration Manager. However, if you need to manage a combination of both cloud and on-premises endpoints, you can use cloud attach to leverage both Intune and Configuration Manager from Microsoft Endpoint Manager.</a:t>
            </a:r>
          </a:p>
          <a:p>
            <a:pPr algn="l"/>
            <a:r>
              <a:rPr lang="en-US" b="1" i="0" dirty="0">
                <a:solidFill>
                  <a:srgbClr val="171717"/>
                </a:solidFill>
                <a:effectLst/>
                <a:latin typeface="Segoe UI" panose="020B0502040204020203" pitchFamily="34" charset="0"/>
              </a:rPr>
              <a:t> Note</a:t>
            </a:r>
          </a:p>
          <a:p>
            <a:pPr algn="l"/>
            <a:r>
              <a:rPr lang="en-US" b="0" i="0" dirty="0">
                <a:solidFill>
                  <a:srgbClr val="171717"/>
                </a:solidFill>
                <a:effectLst/>
                <a:latin typeface="Segoe UI" panose="020B0502040204020203" pitchFamily="34" charset="0"/>
              </a:rPr>
              <a:t>When you use tenant attach, your on-premises devices that are not co-managed are still managed by only Configuration Manager until you enable co-management. Once co-management is enabled, you can concurrently manage your on-premises device with both Configuration Manager and Intune.</a:t>
            </a:r>
          </a:p>
          <a:p>
            <a:pPr algn="l"/>
            <a:r>
              <a:rPr lang="en-US" b="0" i="0" dirty="0">
                <a:solidFill>
                  <a:srgbClr val="171717"/>
                </a:solidFill>
                <a:effectLst/>
                <a:latin typeface="Segoe UI" panose="020B0502040204020203" pitchFamily="34" charset="0"/>
              </a:rPr>
              <a:t>There are two steps to cloud attach your on-premises devices. The first step of attachment is called tenant attach, which is registering your Intune tenant with your Configuration Manager deployment. The second step is called co-management, which is concurrently managing Windows 10/11 devices with both Configuration Manager and Microsoft Intune. These are incremental steps on the journey to having full cloud attachment. You get immediate value through tenant attach and you get additional value through co-management. This module focuses on tenant attach.</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5</a:t>
            </a:fld>
            <a:endParaRPr lang="en-US"/>
          </a:p>
        </p:txBody>
      </p:sp>
    </p:spTree>
    <p:extLst>
      <p:ext uri="{BB962C8B-B14F-4D97-AF65-F5344CB8AC3E}">
        <p14:creationId xmlns:p14="http://schemas.microsoft.com/office/powerpoint/2010/main" val="3727888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Microsoft Intune provides mobile device management (MDM) and mobile app management (MAM) from a secure cloud-based service that is administered using the Microsoft Endpoint Manager admin center. If you don't already have Intune set up, see </a:t>
            </a:r>
            <a:r>
              <a:rPr lang="en-US" b="0" i="0" u="none" strike="noStrike" dirty="0">
                <a:solidFill>
                  <a:srgbClr val="171717"/>
                </a:solidFill>
                <a:effectLst/>
                <a:latin typeface="Segoe UI" panose="020B0502040204020203" pitchFamily="34" charset="0"/>
                <a:hlinkClick r:id="rId3"/>
              </a:rPr>
              <a:t>Try Microsoft Intune for free</a:t>
            </a:r>
            <a:r>
              <a:rPr lang="en-US" b="0" i="0" dirty="0">
                <a:solidFill>
                  <a:srgbClr val="171717"/>
                </a:solidFill>
                <a:effectLst/>
                <a:latin typeface="Segoe UI" panose="020B0502040204020203" pitchFamily="34" charset="0"/>
              </a:rPr>
              <a:t> to quickly create an Intune tenant. When you complete the sign up process, you'll have a new tenant.</a:t>
            </a:r>
          </a:p>
          <a:p>
            <a:pPr algn="l"/>
            <a:r>
              <a:rPr lang="en-US" b="1" i="0" dirty="0">
                <a:solidFill>
                  <a:srgbClr val="171717"/>
                </a:solidFill>
                <a:effectLst/>
                <a:latin typeface="Segoe UI" panose="020B0502040204020203" pitchFamily="34" charset="0"/>
              </a:rPr>
              <a:t> Tip</a:t>
            </a:r>
          </a:p>
          <a:p>
            <a:pPr algn="l"/>
            <a:r>
              <a:rPr lang="en-US" b="0" i="0" dirty="0">
                <a:solidFill>
                  <a:srgbClr val="171717"/>
                </a:solidFill>
                <a:effectLst/>
                <a:latin typeface="Segoe UI" panose="020B0502040204020203" pitchFamily="34" charset="0"/>
              </a:rPr>
              <a:t>For complete details about setting up Microsoft Intune, such as reviewing supported configurations, adding users, and assigning licenses, see </a:t>
            </a:r>
            <a:r>
              <a:rPr lang="en-US" b="1" i="0" u="none" strike="noStrike" dirty="0">
                <a:solidFill>
                  <a:srgbClr val="171717"/>
                </a:solidFill>
                <a:effectLst/>
                <a:latin typeface="Segoe UI" panose="020B0502040204020203" pitchFamily="34" charset="0"/>
                <a:hlinkClick r:id="rId4"/>
              </a:rPr>
              <a:t>Set up Microsoft Intune</a:t>
            </a:r>
            <a:r>
              <a:rPr lang="en-US" b="0" i="0" dirty="0">
                <a:solidFill>
                  <a:srgbClr val="171717"/>
                </a:solidFill>
                <a:effectLst/>
                <a:latin typeface="Segoe UI" panose="020B0502040204020203" pitchFamily="34" charset="0"/>
              </a:rPr>
              <a:t>.</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7</a:t>
            </a:fld>
            <a:endParaRPr lang="en-US"/>
          </a:p>
        </p:txBody>
      </p:sp>
    </p:spTree>
    <p:extLst>
      <p:ext uri="{BB962C8B-B14F-4D97-AF65-F5344CB8AC3E}">
        <p14:creationId xmlns:p14="http://schemas.microsoft.com/office/powerpoint/2010/main" val="1413604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Verify the global administrator account</a:t>
            </a:r>
          </a:p>
          <a:p>
            <a:pPr algn="l"/>
            <a:r>
              <a:rPr lang="en-US" b="0" i="0" dirty="0">
                <a:solidFill>
                  <a:srgbClr val="171717"/>
                </a:solidFill>
                <a:effectLst/>
                <a:latin typeface="Segoe UI" panose="020B0502040204020203" pitchFamily="34" charset="0"/>
              </a:rPr>
              <a:t>The </a:t>
            </a:r>
            <a:r>
              <a:rPr lang="en-US" b="0" i="1" dirty="0">
                <a:solidFill>
                  <a:srgbClr val="171717"/>
                </a:solidFill>
                <a:effectLst/>
                <a:latin typeface="Segoe UI" panose="020B0502040204020203" pitchFamily="34" charset="0"/>
              </a:rPr>
              <a:t>Global Administrator</a:t>
            </a:r>
            <a:r>
              <a:rPr lang="en-US" b="0" i="0" dirty="0">
                <a:solidFill>
                  <a:srgbClr val="171717"/>
                </a:solidFill>
                <a:effectLst/>
                <a:latin typeface="Segoe UI" panose="020B0502040204020203" pitchFamily="34" charset="0"/>
              </a:rPr>
              <a:t> account must be supplied during the tenant attach configuration process. The </a:t>
            </a:r>
            <a:r>
              <a:rPr lang="en-US" b="0" i="1" dirty="0">
                <a:solidFill>
                  <a:srgbClr val="171717"/>
                </a:solidFill>
                <a:effectLst/>
                <a:latin typeface="Segoe UI" panose="020B0502040204020203" pitchFamily="34" charset="0"/>
              </a:rPr>
              <a:t>Global Administrator</a:t>
            </a:r>
            <a:r>
              <a:rPr lang="en-US" b="0" i="0" dirty="0">
                <a:solidFill>
                  <a:srgbClr val="171717"/>
                </a:solidFill>
                <a:effectLst/>
                <a:latin typeface="Segoe UI" panose="020B0502040204020203" pitchFamily="34" charset="0"/>
              </a:rPr>
              <a:t> is the person who signed up for the tenant. The </a:t>
            </a:r>
            <a:r>
              <a:rPr lang="en-US" b="0" i="1" dirty="0">
                <a:solidFill>
                  <a:srgbClr val="171717"/>
                </a:solidFill>
                <a:effectLst/>
                <a:latin typeface="Segoe UI" panose="020B0502040204020203" pitchFamily="34" charset="0"/>
              </a:rPr>
              <a:t>Global Administrator</a:t>
            </a:r>
            <a:r>
              <a:rPr lang="en-US" b="0" i="0" dirty="0">
                <a:solidFill>
                  <a:srgbClr val="171717"/>
                </a:solidFill>
                <a:effectLst/>
                <a:latin typeface="Segoe UI" panose="020B0502040204020203" pitchFamily="34" charset="0"/>
              </a:rPr>
              <a:t> has the permissions to do the following:</a:t>
            </a:r>
          </a:p>
          <a:p>
            <a:pPr algn="l">
              <a:buFont typeface="Arial" panose="020B0604020202020204" pitchFamily="34" charset="0"/>
              <a:buChar char="•"/>
            </a:pPr>
            <a:r>
              <a:rPr lang="en-US" b="0" i="0" dirty="0">
                <a:solidFill>
                  <a:srgbClr val="171717"/>
                </a:solidFill>
                <a:effectLst/>
                <a:latin typeface="Segoe UI" panose="020B0502040204020203" pitchFamily="34" charset="0"/>
              </a:rPr>
              <a:t>Manage access to all administrative features for the tenant, as well as the related services that use Azure Active Directory.</a:t>
            </a:r>
          </a:p>
          <a:p>
            <a:pPr algn="l">
              <a:buFont typeface="Arial" panose="020B0604020202020204" pitchFamily="34" charset="0"/>
              <a:buChar char="•"/>
            </a:pPr>
            <a:r>
              <a:rPr lang="en-US" b="0" i="0" dirty="0">
                <a:solidFill>
                  <a:srgbClr val="171717"/>
                </a:solidFill>
                <a:effectLst/>
                <a:latin typeface="Segoe UI" panose="020B0502040204020203" pitchFamily="34" charset="0"/>
              </a:rPr>
              <a:t>Assign administrator roles to others.</a:t>
            </a:r>
          </a:p>
          <a:p>
            <a:pPr algn="l">
              <a:buFont typeface="Arial" panose="020B0604020202020204" pitchFamily="34" charset="0"/>
              <a:buChar char="•"/>
            </a:pPr>
            <a:r>
              <a:rPr lang="en-US" b="0" i="0" dirty="0">
                <a:solidFill>
                  <a:srgbClr val="171717"/>
                </a:solidFill>
                <a:effectLst/>
                <a:latin typeface="Segoe UI" panose="020B0502040204020203" pitchFamily="34" charset="0"/>
              </a:rPr>
              <a:t>Reset the password for any user and all other administrators.</a:t>
            </a:r>
          </a:p>
          <a:p>
            <a:pPr algn="l"/>
            <a:r>
              <a:rPr lang="en-US" b="0" i="0" dirty="0">
                <a:solidFill>
                  <a:srgbClr val="171717"/>
                </a:solidFill>
                <a:effectLst/>
                <a:latin typeface="Segoe UI" panose="020B0502040204020203" pitchFamily="34" charset="0"/>
              </a:rPr>
              <a:t>To verify your tenant account permissions or determine your global administrator:</a:t>
            </a:r>
          </a:p>
          <a:p>
            <a:pPr algn="l">
              <a:buFont typeface="+mj-lt"/>
              <a:buAutoNum type="arabicPeriod"/>
            </a:pPr>
            <a:r>
              <a:rPr lang="en-US" b="0" i="0" dirty="0">
                <a:solidFill>
                  <a:srgbClr val="171717"/>
                </a:solidFill>
                <a:effectLst/>
                <a:latin typeface="Segoe UI" panose="020B0502040204020203" pitchFamily="34" charset="0"/>
              </a:rPr>
              <a:t>Sign in to the </a:t>
            </a:r>
            <a:r>
              <a:rPr lang="en-US" b="0" i="0" u="none" strike="noStrike" dirty="0">
                <a:solidFill>
                  <a:srgbClr val="171717"/>
                </a:solidFill>
                <a:effectLst/>
                <a:latin typeface="Segoe UI" panose="020B0502040204020203" pitchFamily="34" charset="0"/>
                <a:hlinkClick r:id="rId3"/>
              </a:rPr>
              <a:t>Azure portal</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Find and select </a:t>
            </a:r>
            <a:r>
              <a:rPr lang="en-US" b="1" i="0" dirty="0">
                <a:solidFill>
                  <a:srgbClr val="171717"/>
                </a:solidFill>
                <a:effectLst/>
                <a:latin typeface="Segoe UI" panose="020B0502040204020203" pitchFamily="34" charset="0"/>
              </a:rPr>
              <a:t>Azure Active Directory</a:t>
            </a:r>
            <a:r>
              <a:rPr lang="en-US" b="0" i="0" dirty="0">
                <a:solidFill>
                  <a:srgbClr val="171717"/>
                </a:solidFill>
                <a:effectLst/>
                <a:latin typeface="Segoe UI" panose="020B0502040204020203" pitchFamily="34" charset="0"/>
              </a:rPr>
              <a:t>.</a:t>
            </a:r>
            <a:br>
              <a:rPr lang="en-US" b="0" i="0" dirty="0">
                <a:solidFill>
                  <a:srgbClr val="171717"/>
                </a:solidFill>
                <a:effectLst/>
                <a:latin typeface="Segoe UI" panose="020B0502040204020203" pitchFamily="34" charset="0"/>
              </a:rPr>
            </a:br>
            <a:r>
              <a:rPr lang="en-US" b="0" i="0" dirty="0">
                <a:solidFill>
                  <a:srgbClr val="171717"/>
                </a:solidFill>
                <a:effectLst/>
                <a:latin typeface="Segoe UI" panose="020B0502040204020203" pitchFamily="34" charset="0"/>
              </a:rPr>
              <a:t>If necessary, click </a:t>
            </a:r>
            <a:r>
              <a:rPr lang="en-US" b="1" i="0" dirty="0">
                <a:solidFill>
                  <a:srgbClr val="171717"/>
                </a:solidFill>
                <a:effectLst/>
                <a:latin typeface="Segoe UI" panose="020B0502040204020203" pitchFamily="34" charset="0"/>
              </a:rPr>
              <a:t>More services</a:t>
            </a:r>
            <a:r>
              <a:rPr lang="en-US" b="0" i="0" dirty="0">
                <a:solidFill>
                  <a:srgbClr val="171717"/>
                </a:solidFill>
                <a:effectLst/>
                <a:latin typeface="Segoe UI" panose="020B0502040204020203" pitchFamily="34" charset="0"/>
              </a:rPr>
              <a:t> to located </a:t>
            </a:r>
            <a:r>
              <a:rPr lang="en-US" b="1" i="0" dirty="0">
                <a:solidFill>
                  <a:srgbClr val="171717"/>
                </a:solidFill>
                <a:effectLst/>
                <a:latin typeface="Segoe UI" panose="020B0502040204020203" pitchFamily="34" charset="0"/>
              </a:rPr>
              <a:t>Azure Active Directory</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Click </a:t>
            </a:r>
            <a:r>
              <a:rPr lang="en-US" b="1" i="0" dirty="0">
                <a:solidFill>
                  <a:srgbClr val="171717"/>
                </a:solidFill>
                <a:effectLst/>
                <a:latin typeface="Segoe UI" panose="020B0502040204020203" pitchFamily="34" charset="0"/>
              </a:rPr>
              <a:t>Roles and administrators</a:t>
            </a:r>
            <a:r>
              <a:rPr lang="en-US" b="0" i="0" dirty="0">
                <a:solidFill>
                  <a:srgbClr val="171717"/>
                </a:solidFill>
                <a:effectLst/>
                <a:latin typeface="Segoe UI" panose="020B0502040204020203" pitchFamily="34" charset="0"/>
              </a:rPr>
              <a:t>.</a:t>
            </a:r>
            <a:br>
              <a:rPr lang="en-US" b="0" i="0" dirty="0">
                <a:solidFill>
                  <a:srgbClr val="171717"/>
                </a:solidFill>
                <a:effectLst/>
                <a:latin typeface="Segoe UI" panose="020B0502040204020203" pitchFamily="34" charset="0"/>
              </a:rPr>
            </a:br>
            <a:r>
              <a:rPr lang="en-US" b="0" i="0" dirty="0">
                <a:solidFill>
                  <a:srgbClr val="171717"/>
                </a:solidFill>
                <a:effectLst/>
                <a:latin typeface="Segoe UI" panose="020B0502040204020203" pitchFamily="34" charset="0"/>
              </a:rPr>
              <a:t>You can verify your role.</a:t>
            </a:r>
          </a:p>
          <a:p>
            <a:pPr algn="l">
              <a:buFont typeface="+mj-lt"/>
              <a:buAutoNum type="arabicPeriod"/>
            </a:pPr>
            <a:r>
              <a:rPr lang="en-US" b="0" i="0" dirty="0">
                <a:solidFill>
                  <a:srgbClr val="171717"/>
                </a:solidFill>
                <a:effectLst/>
                <a:latin typeface="Segoe UI" panose="020B0502040204020203" pitchFamily="34" charset="0"/>
              </a:rPr>
              <a:t>If you aren't the global administrator, find and select </a:t>
            </a:r>
            <a:r>
              <a:rPr lang="en-US" b="1" i="0" dirty="0">
                <a:solidFill>
                  <a:srgbClr val="171717"/>
                </a:solidFill>
                <a:effectLst/>
                <a:latin typeface="Segoe UI" panose="020B0502040204020203" pitchFamily="34" charset="0"/>
              </a:rPr>
              <a:t>Global administrator</a:t>
            </a:r>
            <a:r>
              <a:rPr lang="en-US" b="0" i="0" dirty="0">
                <a:solidFill>
                  <a:srgbClr val="171717"/>
                </a:solidFill>
                <a:effectLst/>
                <a:latin typeface="Segoe UI" panose="020B0502040204020203" pitchFamily="34" charset="0"/>
              </a:rPr>
              <a:t> to help determine your global administrator.</a:t>
            </a:r>
          </a:p>
          <a:p>
            <a:pPr algn="l"/>
            <a:r>
              <a:rPr lang="en-US" b="0" i="0" dirty="0">
                <a:solidFill>
                  <a:srgbClr val="171717"/>
                </a:solidFill>
                <a:effectLst/>
                <a:latin typeface="Segoe UI" panose="020B0502040204020203" pitchFamily="34" charset="0"/>
              </a:rPr>
              <a:t>For more information about roles, see </a:t>
            </a:r>
            <a:r>
              <a:rPr lang="en-US" b="0" i="0" u="none" strike="noStrike" dirty="0">
                <a:solidFill>
                  <a:srgbClr val="171717"/>
                </a:solidFill>
                <a:effectLst/>
                <a:latin typeface="Segoe UI" panose="020B0502040204020203" pitchFamily="34" charset="0"/>
                <a:hlinkClick r:id="rId4"/>
              </a:rPr>
              <a:t>Azure AD roles</a:t>
            </a:r>
            <a:r>
              <a:rPr lang="en-US" b="0" i="0" dirty="0">
                <a:solidFill>
                  <a:srgbClr val="171717"/>
                </a:solidFill>
                <a:effectLst/>
                <a:latin typeface="Segoe UI" panose="020B0502040204020203" pitchFamily="34" charset="0"/>
              </a:rPr>
              <a:t>.</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8</a:t>
            </a:fld>
            <a:endParaRPr lang="en-US"/>
          </a:p>
        </p:txBody>
      </p:sp>
    </p:spTree>
    <p:extLst>
      <p:ext uri="{BB962C8B-B14F-4D97-AF65-F5344CB8AC3E}">
        <p14:creationId xmlns:p14="http://schemas.microsoft.com/office/powerpoint/2010/main" val="238399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Confirm your Azure public cloud environment</a:t>
            </a:r>
          </a:p>
          <a:p>
            <a:pPr algn="l"/>
            <a:r>
              <a:rPr lang="en-US" b="0" i="0" dirty="0">
                <a:solidFill>
                  <a:srgbClr val="171717"/>
                </a:solidFill>
                <a:effectLst/>
                <a:latin typeface="Segoe UI" panose="020B0502040204020203" pitchFamily="34" charset="0"/>
              </a:rPr>
              <a:t>To set up tenant attach, you must be using a standard Azure public cloud environment. If you set up Microsoft Intune following a standard process, such as following the free trial (mentioned above), you are using the Azure public cloud. If you set up your Azure tenant in a specific Azure cloud environment, such as the Azure China Cloud or an Azure US Government Cloud, you are using a non-public cloud.</a:t>
            </a:r>
          </a:p>
          <a:p>
            <a:pPr algn="l"/>
            <a:r>
              <a:rPr lang="en-US" b="1" i="0" dirty="0">
                <a:solidFill>
                  <a:srgbClr val="171717"/>
                </a:solidFill>
                <a:effectLst/>
                <a:latin typeface="Segoe UI" panose="020B0502040204020203" pitchFamily="34" charset="0"/>
              </a:rPr>
              <a:t> Note</a:t>
            </a:r>
          </a:p>
          <a:p>
            <a:pPr algn="l"/>
            <a:r>
              <a:rPr lang="en-US" b="0" i="0" dirty="0">
                <a:solidFill>
                  <a:srgbClr val="171717"/>
                </a:solidFill>
                <a:effectLst/>
                <a:latin typeface="Segoe UI" panose="020B0502040204020203" pitchFamily="34" charset="0"/>
              </a:rPr>
              <a:t>Non-public cloud environments, such as Microsoft Azure China 21Vianet (Azure China Cloud) and Azure US Government Cloud, don't allow the </a:t>
            </a:r>
            <a:r>
              <a:rPr lang="en-US" b="1" i="0" dirty="0">
                <a:solidFill>
                  <a:srgbClr val="171717"/>
                </a:solidFill>
                <a:effectLst/>
                <a:latin typeface="Segoe UI" panose="020B0502040204020203" pitchFamily="34" charset="0"/>
              </a:rPr>
              <a:t>Upload to Microsoft Endpoint Manager admin center</a:t>
            </a:r>
            <a:r>
              <a:rPr lang="en-US" b="0" i="0" dirty="0">
                <a:solidFill>
                  <a:srgbClr val="171717"/>
                </a:solidFill>
                <a:effectLst/>
                <a:latin typeface="Segoe UI" panose="020B0502040204020203" pitchFamily="34" charset="0"/>
              </a:rPr>
              <a:t> option provided in Configuration Manager. This option is required for tenant attach and is described later in this module.</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9</a:t>
            </a:fld>
            <a:endParaRPr lang="en-US"/>
          </a:p>
        </p:txBody>
      </p:sp>
    </p:spTree>
    <p:extLst>
      <p:ext uri="{BB962C8B-B14F-4D97-AF65-F5344CB8AC3E}">
        <p14:creationId xmlns:p14="http://schemas.microsoft.com/office/powerpoint/2010/main" val="932017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Confirm user accounts are synced</a:t>
            </a:r>
          </a:p>
          <a:p>
            <a:pPr algn="l"/>
            <a:r>
              <a:rPr lang="en-US" b="0" i="0" dirty="0">
                <a:solidFill>
                  <a:srgbClr val="171717"/>
                </a:solidFill>
                <a:effectLst/>
                <a:latin typeface="Segoe UI" panose="020B0502040204020203" pitchFamily="34" charset="0"/>
              </a:rPr>
              <a:t>For a user account to trigger device actions, the user account must be synced to Azure Active Directory from Active Directory (hybrid identity). To discover and sync your accounts, you can use either </a:t>
            </a:r>
            <a:r>
              <a:rPr lang="en-US" b="0" i="0" u="none" strike="noStrike" dirty="0">
                <a:solidFill>
                  <a:srgbClr val="171717"/>
                </a:solidFill>
                <a:effectLst/>
                <a:latin typeface="Segoe UI" panose="020B0502040204020203" pitchFamily="34" charset="0"/>
                <a:hlinkClick r:id="rId3"/>
              </a:rPr>
              <a:t>Azure Active Directory user discovery</a:t>
            </a:r>
            <a:r>
              <a:rPr lang="en-US" b="0" i="0" dirty="0">
                <a:solidFill>
                  <a:srgbClr val="171717"/>
                </a:solidFill>
                <a:effectLst/>
                <a:latin typeface="Segoe UI" panose="020B0502040204020203" pitchFamily="34" charset="0"/>
              </a:rPr>
              <a:t>, or you can use </a:t>
            </a:r>
            <a:r>
              <a:rPr lang="en-US" b="0" i="0" u="none" strike="noStrike" dirty="0">
                <a:solidFill>
                  <a:srgbClr val="171717"/>
                </a:solidFill>
                <a:effectLst/>
                <a:latin typeface="Segoe UI" panose="020B0502040204020203" pitchFamily="34" charset="0"/>
                <a:hlinkClick r:id="rId4"/>
              </a:rPr>
              <a:t>Active Directory user discovery</a:t>
            </a:r>
            <a:r>
              <a:rPr lang="en-US" b="0" i="0" dirty="0">
                <a:solidFill>
                  <a:srgbClr val="171717"/>
                </a:solidFill>
                <a:effectLst/>
                <a:latin typeface="Segoe UI" panose="020B0502040204020203" pitchFamily="34" charset="0"/>
              </a:rPr>
              <a:t>.</a:t>
            </a:r>
          </a:p>
          <a:p>
            <a:pPr algn="l"/>
            <a:r>
              <a:rPr lang="en-US" b="1" i="0" dirty="0">
                <a:solidFill>
                  <a:srgbClr val="171717"/>
                </a:solidFill>
                <a:effectLst/>
                <a:latin typeface="Segoe UI" panose="020B0502040204020203" pitchFamily="34" charset="0"/>
              </a:rPr>
              <a:t> Note</a:t>
            </a:r>
          </a:p>
          <a:p>
            <a:pPr algn="l"/>
            <a:r>
              <a:rPr lang="en-US" b="0" i="0" dirty="0">
                <a:solidFill>
                  <a:srgbClr val="171717"/>
                </a:solidFill>
                <a:effectLst/>
                <a:latin typeface="Segoe UI" panose="020B0502040204020203" pitchFamily="34" charset="0"/>
              </a:rPr>
              <a:t>If you are using Configuration Manager version 2010 or earlier, you must discover user accounts with both </a:t>
            </a:r>
            <a:r>
              <a:rPr lang="en-US" b="1" i="0" u="none" strike="noStrike" dirty="0">
                <a:solidFill>
                  <a:srgbClr val="171717"/>
                </a:solidFill>
                <a:effectLst/>
                <a:latin typeface="Segoe UI" panose="020B0502040204020203" pitchFamily="34" charset="0"/>
                <a:hlinkClick r:id="rId3"/>
              </a:rPr>
              <a:t>Azure Active Directory user discovery</a:t>
            </a:r>
            <a:r>
              <a:rPr lang="en-US" b="0" i="0" dirty="0">
                <a:solidFill>
                  <a:srgbClr val="171717"/>
                </a:solidFill>
                <a:effectLst/>
                <a:latin typeface="Segoe UI" panose="020B0502040204020203" pitchFamily="34" charset="0"/>
              </a:rPr>
              <a:t> and </a:t>
            </a:r>
            <a:r>
              <a:rPr lang="en-US" b="1" i="0" u="none" strike="noStrike" dirty="0">
                <a:solidFill>
                  <a:srgbClr val="171717"/>
                </a:solidFill>
                <a:effectLst/>
                <a:latin typeface="Segoe UI" panose="020B0502040204020203" pitchFamily="34" charset="0"/>
                <a:hlinkClick r:id="rId4"/>
              </a:rPr>
              <a:t>Active Directory user discovery</a:t>
            </a:r>
            <a:r>
              <a:rPr lang="en-US" b="0" i="0" dirty="0">
                <a:solidFill>
                  <a:srgbClr val="171717"/>
                </a:solidFill>
                <a:effectLst/>
                <a:latin typeface="Segoe UI" panose="020B0502040204020203" pitchFamily="34" charset="0"/>
              </a:rPr>
              <a:t>.</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10</a:t>
            </a:fld>
            <a:endParaRPr lang="en-US"/>
          </a:p>
        </p:txBody>
      </p:sp>
    </p:spTree>
    <p:extLst>
      <p:ext uri="{BB962C8B-B14F-4D97-AF65-F5344CB8AC3E}">
        <p14:creationId xmlns:p14="http://schemas.microsoft.com/office/powerpoint/2010/main" val="650718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71717"/>
                </a:solidFill>
                <a:effectLst/>
                <a:latin typeface="Segoe UI" panose="020B0502040204020203" pitchFamily="34" charset="0"/>
              </a:rPr>
              <a:t>Enable internet endpoints</a:t>
            </a:r>
          </a:p>
          <a:p>
            <a:pPr algn="l"/>
            <a:r>
              <a:rPr lang="en-US" b="0" i="0" dirty="0">
                <a:solidFill>
                  <a:srgbClr val="171717"/>
                </a:solidFill>
                <a:effectLst/>
                <a:latin typeface="docons"/>
              </a:rPr>
              <a:t>Completed</a:t>
            </a:r>
            <a:r>
              <a:rPr lang="en-US" b="0" i="0" dirty="0">
                <a:solidFill>
                  <a:srgbClr val="171717"/>
                </a:solidFill>
                <a:effectLst/>
                <a:latin typeface="Segoe UI" panose="020B0502040204020203" pitchFamily="34" charset="0"/>
              </a:rPr>
              <a:t>100 XP</a:t>
            </a:r>
          </a:p>
          <a:p>
            <a:pPr algn="l">
              <a:buFont typeface="Arial" panose="020B0604020202020204" pitchFamily="34" charset="0"/>
              <a:buChar char="•"/>
            </a:pPr>
            <a:r>
              <a:rPr lang="en-US" b="0" i="0" dirty="0">
                <a:effectLst/>
                <a:latin typeface="Segoe UI" panose="020B0502040204020203" pitchFamily="34" charset="0"/>
              </a:rPr>
              <a:t>2 minutes</a:t>
            </a:r>
          </a:p>
          <a:p>
            <a:pPr algn="l"/>
            <a:r>
              <a:rPr lang="en-US" b="0" i="0" dirty="0">
                <a:solidFill>
                  <a:srgbClr val="171717"/>
                </a:solidFill>
                <a:effectLst/>
                <a:latin typeface="Segoe UI" panose="020B0502040204020203" pitchFamily="34" charset="0"/>
              </a:rPr>
              <a:t>Some Configuration Manager features rely on internet connectivity for full functionality. If your organization restricts network communication with the internet using a firewall or proxy device, make sure to allow specific endpoints.</a:t>
            </a:r>
          </a:p>
          <a:p>
            <a:pPr algn="l"/>
            <a:r>
              <a:rPr lang="en-US" b="0" i="0" dirty="0">
                <a:solidFill>
                  <a:srgbClr val="171717"/>
                </a:solidFill>
                <a:effectLst/>
                <a:latin typeface="Segoe UI" panose="020B0502040204020203" pitchFamily="34" charset="0"/>
              </a:rPr>
              <a:t>Configuration Manager uses the following Microsoft URL forwarding services throughout the product:</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https://aka.ms</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https://go.microsoft.com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https://*.manage.microsoft.com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https://dc.services.visualstudio.com</a:t>
            </a:r>
          </a:p>
          <a:p>
            <a:pPr algn="l"/>
            <a:r>
              <a:rPr lang="en-US" b="0" i="0" dirty="0">
                <a:solidFill>
                  <a:srgbClr val="171717"/>
                </a:solidFill>
                <a:effectLst/>
                <a:latin typeface="Segoe UI" panose="020B0502040204020203" pitchFamily="34" charset="0"/>
              </a:rPr>
              <a:t>The </a:t>
            </a:r>
            <a:r>
              <a:rPr lang="en-US" b="0" i="0" u="none" strike="noStrike" dirty="0">
                <a:solidFill>
                  <a:srgbClr val="171717"/>
                </a:solidFill>
                <a:effectLst/>
                <a:latin typeface="Segoe UI" panose="020B0502040204020203" pitchFamily="34" charset="0"/>
                <a:hlinkClick r:id="rId3"/>
              </a:rPr>
              <a:t>service connection point</a:t>
            </a:r>
            <a:r>
              <a:rPr lang="en-US" b="0" i="0" dirty="0">
                <a:solidFill>
                  <a:srgbClr val="171717"/>
                </a:solidFill>
                <a:effectLst/>
                <a:latin typeface="Segoe UI" panose="020B0502040204020203" pitchFamily="34" charset="0"/>
              </a:rPr>
              <a:t> site system role makes a long standing outgoing connection to the notification service hosted on https://*.manage.microsoft.com. Verify the proxy used for the service connection point doesn't time out outgoing connections too quickly. We recommend 3 minutes for outgoing connections to this internet endpoint.</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11</a:t>
            </a:fld>
            <a:endParaRPr lang="en-US"/>
          </a:p>
        </p:txBody>
      </p:sp>
    </p:spTree>
    <p:extLst>
      <p:ext uri="{BB962C8B-B14F-4D97-AF65-F5344CB8AC3E}">
        <p14:creationId xmlns:p14="http://schemas.microsoft.com/office/powerpoint/2010/main" val="274524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If your environment has proxy rules to allow only specific certificate revocation lists (CRLs) or online certificate status protocol (OCSP) verification locations, you must also allow the following CRL and OCSP URLs:</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http://crl3.digicert.com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http://crl4.digicert.com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http://ocsp.digicert.com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http://www.d-trust.net</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http://root-c3-ca2-2009.ocsp.d-trust.net</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http://crl.microsoft.com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http://oneocsp.microsoft.com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http://ocsp.msocsp.com</a:t>
            </a:r>
          </a:p>
          <a:p>
            <a:pPr algn="l">
              <a:buFont typeface="Arial" panose="020B0604020202020204" pitchFamily="34" charset="0"/>
              <a:buChar char="•"/>
            </a:pPr>
            <a:r>
              <a:rPr lang="en-US" b="0" i="0" dirty="0">
                <a:solidFill>
                  <a:srgbClr val="171717"/>
                </a:solidFill>
                <a:effectLst/>
                <a:latin typeface="Segoe UI" panose="020B0502040204020203" pitchFamily="34" charset="0"/>
              </a:rPr>
              <a:t>http://www.microsoft.com/pkiops</a:t>
            </a:r>
          </a:p>
          <a:p>
            <a:pPr algn="l"/>
            <a:r>
              <a:rPr lang="en-US" b="0" i="0" dirty="0">
                <a:solidFill>
                  <a:srgbClr val="171717"/>
                </a:solidFill>
                <a:effectLst/>
                <a:latin typeface="Segoe UI" panose="020B0502040204020203" pitchFamily="34" charset="0"/>
              </a:rPr>
              <a:t>The service connection point validates important internet endpoints for tenant attach. These checks help make sure that the cloud service is available. It also helps you troubleshoot issues by quickly determining if network connectivity is a problem. For more information, see </a:t>
            </a:r>
            <a:r>
              <a:rPr lang="en-US" b="0" i="0" u="none" strike="noStrike" dirty="0">
                <a:solidFill>
                  <a:srgbClr val="171717"/>
                </a:solidFill>
                <a:effectLst/>
                <a:latin typeface="Segoe UI" panose="020B0502040204020203" pitchFamily="34" charset="0"/>
                <a:hlinkClick r:id="rId3"/>
              </a:rPr>
              <a:t>Validate internet access</a:t>
            </a:r>
            <a:r>
              <a:rPr lang="en-US" b="0" i="0" dirty="0">
                <a:solidFill>
                  <a:srgbClr val="171717"/>
                </a:solidFill>
                <a:effectLst/>
                <a:latin typeface="Segoe UI" panose="020B0502040204020203" pitchFamily="34" charset="0"/>
              </a:rPr>
              <a:t>.</a:t>
            </a:r>
          </a:p>
          <a:p>
            <a:endParaRPr lang="en-US" dirty="0"/>
          </a:p>
        </p:txBody>
      </p:sp>
      <p:sp>
        <p:nvSpPr>
          <p:cNvPr id="4" name="Slide Number Placeholder 3"/>
          <p:cNvSpPr>
            <a:spLocks noGrp="1"/>
          </p:cNvSpPr>
          <p:nvPr>
            <p:ph type="sldNum" sz="quarter" idx="5"/>
          </p:nvPr>
        </p:nvSpPr>
        <p:spPr/>
        <p:txBody>
          <a:bodyPr/>
          <a:lstStyle/>
          <a:p>
            <a:fld id="{49A1AE1C-CE32-47FB-9C81-AA8CFEFDB43F}" type="slidenum">
              <a:rPr lang="en-US" smtClean="0"/>
              <a:t>12</a:t>
            </a:fld>
            <a:endParaRPr lang="en-US"/>
          </a:p>
        </p:txBody>
      </p:sp>
    </p:spTree>
    <p:extLst>
      <p:ext uri="{BB962C8B-B14F-4D97-AF65-F5344CB8AC3E}">
        <p14:creationId xmlns:p14="http://schemas.microsoft.com/office/powerpoint/2010/main" val="2721159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1/27/2022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09250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1/27/2022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028811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1/27/2022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93570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1/27/2022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195514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1/27/2022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74980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1/27/2022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34176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1/27/2022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157957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1/27/2022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42442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1/27/2022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28622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1/27/2022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29471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1/27/2022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1861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1/27/2022</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27168367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docs.microsoft.com/en-us/mem/configmgr/core/servers/deploy/configure/about-discovery-methods#azureaddisc"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docs.microsoft.com/en-us/mem/configmgr/core/servers/deploy/configure/about-discovery-methods#bkmk_aboutUser"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mem/configmgr/core/clients/manage/collections/introduction-to-collection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sv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mem/configmgr/core/servers/manage/cmpivot-changes#cas-has-a-remote-provider" TargetMode="External"/><Relationship Id="rId2" Type="http://schemas.openxmlformats.org/officeDocument/2006/relationships/hyperlink" Target="https://docs.microsoft.com/en-us/mem/configmgr/core/plan-design/hierarchy/design-a-hierarchy-of-sites#BKMK_ChooseCA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 few people sitting at a table&#10;&#10;Description automatically generated with low confidence">
            <a:extLst>
              <a:ext uri="{FF2B5EF4-FFF2-40B4-BE49-F238E27FC236}">
                <a16:creationId xmlns:a16="http://schemas.microsoft.com/office/drawing/2014/main" id="{C6F80B0A-D017-4035-8C56-46481D8CA65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59" r="-1" b="-1"/>
          <a:stretch/>
        </p:blipFill>
        <p:spPr>
          <a:xfrm>
            <a:off x="20" y="10"/>
            <a:ext cx="12188932" cy="6857990"/>
          </a:xfrm>
          <a:prstGeom prst="rect">
            <a:avLst/>
          </a:prstGeom>
        </p:spPr>
      </p:pic>
      <p:sp useBgFill="1">
        <p:nvSpPr>
          <p:cNvPr id="11" name="Freeform: Shape 10">
            <a:extLst>
              <a:ext uri="{FF2B5EF4-FFF2-40B4-BE49-F238E27FC236}">
                <a16:creationId xmlns:a16="http://schemas.microsoft.com/office/drawing/2014/main" id="{55D2029A-A407-48E4-B880-B4F8D8EFAE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88952" cy="3362325"/>
          </a:xfrm>
          <a:custGeom>
            <a:avLst/>
            <a:gdLst>
              <a:gd name="connsiteX0" fmla="*/ 4542576 w 12188952"/>
              <a:gd name="connsiteY0" fmla="*/ 203817 h 3602877"/>
              <a:gd name="connsiteX1" fmla="*/ 5194297 w 12188952"/>
              <a:gd name="connsiteY1" fmla="*/ 381665 h 3602877"/>
              <a:gd name="connsiteX2" fmla="*/ 5901419 w 12188952"/>
              <a:gd name="connsiteY2" fmla="*/ 1003103 h 3602877"/>
              <a:gd name="connsiteX3" fmla="*/ 7796356 w 12188952"/>
              <a:gd name="connsiteY3" fmla="*/ 1324958 h 3602877"/>
              <a:gd name="connsiteX4" fmla="*/ 9174452 w 12188952"/>
              <a:gd name="connsiteY4" fmla="*/ 617080 h 3602877"/>
              <a:gd name="connsiteX5" fmla="*/ 12102538 w 12188952"/>
              <a:gd name="connsiteY5" fmla="*/ 813997 h 3602877"/>
              <a:gd name="connsiteX6" fmla="*/ 12188952 w 12188952"/>
              <a:gd name="connsiteY6" fmla="*/ 876736 h 3602877"/>
              <a:gd name="connsiteX7" fmla="*/ 12188952 w 12188952"/>
              <a:gd name="connsiteY7" fmla="*/ 3602877 h 3602877"/>
              <a:gd name="connsiteX8" fmla="*/ 0 w 12188952"/>
              <a:gd name="connsiteY8" fmla="*/ 3602877 h 3602877"/>
              <a:gd name="connsiteX9" fmla="*/ 0 w 12188952"/>
              <a:gd name="connsiteY9" fmla="*/ 1345581 h 3602877"/>
              <a:gd name="connsiteX10" fmla="*/ 64937 w 12188952"/>
              <a:gd name="connsiteY10" fmla="*/ 1306589 h 3602877"/>
              <a:gd name="connsiteX11" fmla="*/ 1111495 w 12188952"/>
              <a:gd name="connsiteY11" fmla="*/ 1215577 h 3602877"/>
              <a:gd name="connsiteX12" fmla="*/ 2321706 w 12188952"/>
              <a:gd name="connsiteY12" fmla="*/ 1365710 h 3602877"/>
              <a:gd name="connsiteX13" fmla="*/ 3194150 w 12188952"/>
              <a:gd name="connsiteY13" fmla="*/ 838924 h 3602877"/>
              <a:gd name="connsiteX14" fmla="*/ 4542576 w 12188952"/>
              <a:gd name="connsiteY14" fmla="*/ 203817 h 3602877"/>
              <a:gd name="connsiteX15" fmla="*/ 2290038 w 12188952"/>
              <a:gd name="connsiteY15" fmla="*/ 102715 h 3602877"/>
              <a:gd name="connsiteX16" fmla="*/ 2719606 w 12188952"/>
              <a:gd name="connsiteY16" fmla="*/ 350616 h 3602877"/>
              <a:gd name="connsiteX17" fmla="*/ 2518292 w 12188952"/>
              <a:gd name="connsiteY17" fmla="*/ 952264 h 3602877"/>
              <a:gd name="connsiteX18" fmla="*/ 2346310 w 12188952"/>
              <a:gd name="connsiteY18" fmla="*/ 998559 h 3602877"/>
              <a:gd name="connsiteX19" fmla="*/ 1916742 w 12188952"/>
              <a:gd name="connsiteY19" fmla="*/ 750657 h 3602877"/>
              <a:gd name="connsiteX20" fmla="*/ 2118056 w 12188952"/>
              <a:gd name="connsiteY20" fmla="*/ 149010 h 3602877"/>
              <a:gd name="connsiteX21" fmla="*/ 2290038 w 12188952"/>
              <a:gd name="connsiteY21" fmla="*/ 102715 h 3602877"/>
              <a:gd name="connsiteX22" fmla="*/ 3230477 w 12188952"/>
              <a:gd name="connsiteY22" fmla="*/ 424 h 3602877"/>
              <a:gd name="connsiteX23" fmla="*/ 3442968 w 12188952"/>
              <a:gd name="connsiteY23" fmla="*/ 123053 h 3602877"/>
              <a:gd name="connsiteX24" fmla="*/ 3343384 w 12188952"/>
              <a:gd name="connsiteY24" fmla="*/ 420668 h 3602877"/>
              <a:gd name="connsiteX25" fmla="*/ 3258310 w 12188952"/>
              <a:gd name="connsiteY25" fmla="*/ 443568 h 3602877"/>
              <a:gd name="connsiteX26" fmla="*/ 3045818 w 12188952"/>
              <a:gd name="connsiteY26" fmla="*/ 320940 h 3602877"/>
              <a:gd name="connsiteX27" fmla="*/ 3145403 w 12188952"/>
              <a:gd name="connsiteY27" fmla="*/ 23324 h 3602877"/>
              <a:gd name="connsiteX28" fmla="*/ 3230477 w 12188952"/>
              <a:gd name="connsiteY28" fmla="*/ 424 h 3602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188952" h="3602877">
                <a:moveTo>
                  <a:pt x="4542576" y="203817"/>
                </a:moveTo>
                <a:cubicBezTo>
                  <a:pt x="4757384" y="212378"/>
                  <a:pt x="4975356" y="270695"/>
                  <a:pt x="5194297" y="381665"/>
                </a:cubicBezTo>
                <a:cubicBezTo>
                  <a:pt x="5466015" y="519380"/>
                  <a:pt x="5694109" y="768676"/>
                  <a:pt x="5901419" y="1003103"/>
                </a:cubicBezTo>
                <a:cubicBezTo>
                  <a:pt x="6457219" y="1631811"/>
                  <a:pt x="7145393" y="1649803"/>
                  <a:pt x="7796356" y="1324958"/>
                </a:cubicBezTo>
                <a:cubicBezTo>
                  <a:pt x="8258529" y="1093435"/>
                  <a:pt x="8696930" y="808698"/>
                  <a:pt x="9174452" y="617080"/>
                </a:cubicBezTo>
                <a:cubicBezTo>
                  <a:pt x="10211132" y="198893"/>
                  <a:pt x="11215710" y="217816"/>
                  <a:pt x="12102538" y="813997"/>
                </a:cubicBezTo>
                <a:lnTo>
                  <a:pt x="12188952" y="876736"/>
                </a:lnTo>
                <a:lnTo>
                  <a:pt x="12188952" y="3602877"/>
                </a:lnTo>
                <a:lnTo>
                  <a:pt x="0" y="3602877"/>
                </a:lnTo>
                <a:lnTo>
                  <a:pt x="0" y="1345581"/>
                </a:lnTo>
                <a:lnTo>
                  <a:pt x="64937" y="1306589"/>
                </a:lnTo>
                <a:cubicBezTo>
                  <a:pt x="396911" y="1135764"/>
                  <a:pt x="745335" y="1140050"/>
                  <a:pt x="1111495" y="1215577"/>
                </a:cubicBezTo>
                <a:cubicBezTo>
                  <a:pt x="1509763" y="1297442"/>
                  <a:pt x="1917218" y="1359021"/>
                  <a:pt x="2321706" y="1365710"/>
                </a:cubicBezTo>
                <a:cubicBezTo>
                  <a:pt x="2696616" y="1371691"/>
                  <a:pt x="2949816" y="1090973"/>
                  <a:pt x="3194150" y="838924"/>
                </a:cubicBezTo>
                <a:cubicBezTo>
                  <a:pt x="3612733" y="406968"/>
                  <a:pt x="4069998" y="184983"/>
                  <a:pt x="4542576" y="203817"/>
                </a:cubicBezTo>
                <a:close/>
                <a:moveTo>
                  <a:pt x="2290038" y="102715"/>
                </a:moveTo>
                <a:cubicBezTo>
                  <a:pt x="2464498" y="91895"/>
                  <a:pt x="2636716" y="184257"/>
                  <a:pt x="2719606" y="350616"/>
                </a:cubicBezTo>
                <a:cubicBezTo>
                  <a:pt x="2830128" y="572429"/>
                  <a:pt x="2739996" y="841796"/>
                  <a:pt x="2518292" y="952264"/>
                </a:cubicBezTo>
                <a:cubicBezTo>
                  <a:pt x="2462865" y="979881"/>
                  <a:pt x="2404462" y="994953"/>
                  <a:pt x="2346310" y="998559"/>
                </a:cubicBezTo>
                <a:cubicBezTo>
                  <a:pt x="2171851" y="1009379"/>
                  <a:pt x="1999634" y="917016"/>
                  <a:pt x="1916742" y="750657"/>
                </a:cubicBezTo>
                <a:cubicBezTo>
                  <a:pt x="1806220" y="528844"/>
                  <a:pt x="1896352" y="259477"/>
                  <a:pt x="2118056" y="149010"/>
                </a:cubicBezTo>
                <a:cubicBezTo>
                  <a:pt x="2173483" y="121393"/>
                  <a:pt x="2231885" y="106322"/>
                  <a:pt x="2290038" y="102715"/>
                </a:cubicBezTo>
                <a:close/>
                <a:moveTo>
                  <a:pt x="3230477" y="424"/>
                </a:moveTo>
                <a:cubicBezTo>
                  <a:pt x="3316776" y="-4928"/>
                  <a:pt x="3401965" y="40760"/>
                  <a:pt x="3442968" y="123053"/>
                </a:cubicBezTo>
                <a:cubicBezTo>
                  <a:pt x="3497641" y="232777"/>
                  <a:pt x="3453055" y="366023"/>
                  <a:pt x="3343384" y="420668"/>
                </a:cubicBezTo>
                <a:cubicBezTo>
                  <a:pt x="3315966" y="434329"/>
                  <a:pt x="3287077" y="441785"/>
                  <a:pt x="3258310" y="443568"/>
                </a:cubicBezTo>
                <a:cubicBezTo>
                  <a:pt x="3172011" y="448921"/>
                  <a:pt x="3086822" y="403232"/>
                  <a:pt x="3045818" y="320940"/>
                </a:cubicBezTo>
                <a:cubicBezTo>
                  <a:pt x="2991146" y="211215"/>
                  <a:pt x="3035731" y="77969"/>
                  <a:pt x="3145403" y="23324"/>
                </a:cubicBezTo>
                <a:cubicBezTo>
                  <a:pt x="3172821" y="9663"/>
                  <a:pt x="3201710" y="2208"/>
                  <a:pt x="3230477" y="424"/>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5B525B5-8C00-4F6C-9224-0A45FF1A41C0}"/>
              </a:ext>
            </a:extLst>
          </p:cNvPr>
          <p:cNvSpPr>
            <a:spLocks noGrp="1"/>
          </p:cNvSpPr>
          <p:nvPr>
            <p:ph type="ctrTitle"/>
          </p:nvPr>
        </p:nvSpPr>
        <p:spPr>
          <a:xfrm>
            <a:off x="612648" y="557784"/>
            <a:ext cx="6045327" cy="1305092"/>
          </a:xfrm>
        </p:spPr>
        <p:txBody>
          <a:bodyPr anchor="ctr">
            <a:normAutofit/>
          </a:bodyPr>
          <a:lstStyle/>
          <a:p>
            <a:pPr>
              <a:lnSpc>
                <a:spcPct val="90000"/>
              </a:lnSpc>
            </a:pPr>
            <a:r>
              <a:rPr lang="en-US" sz="2800" b="1" i="0" dirty="0">
                <a:effectLst/>
                <a:latin typeface="Segoe UI" panose="020B0502040204020203" pitchFamily="34" charset="0"/>
              </a:rPr>
              <a:t>Set up tenant attach using Microsoft Endpoint Configuration Manager</a:t>
            </a:r>
            <a:endParaRPr lang="en-US" sz="2800" dirty="0"/>
          </a:p>
        </p:txBody>
      </p:sp>
      <p:sp>
        <p:nvSpPr>
          <p:cNvPr id="3" name="Subtitle 2">
            <a:extLst>
              <a:ext uri="{FF2B5EF4-FFF2-40B4-BE49-F238E27FC236}">
                <a16:creationId xmlns:a16="http://schemas.microsoft.com/office/drawing/2014/main" id="{C4F9941A-B1C7-4B53-A170-55C4F04D3F8D}"/>
              </a:ext>
            </a:extLst>
          </p:cNvPr>
          <p:cNvSpPr>
            <a:spLocks noGrp="1"/>
          </p:cNvSpPr>
          <p:nvPr>
            <p:ph type="subTitle" idx="1"/>
          </p:nvPr>
        </p:nvSpPr>
        <p:spPr>
          <a:xfrm>
            <a:off x="7048500" y="557785"/>
            <a:ext cx="4533900" cy="1305092"/>
          </a:xfrm>
        </p:spPr>
        <p:txBody>
          <a:bodyPr anchor="ctr">
            <a:normAutofit/>
          </a:bodyPr>
          <a:lstStyle/>
          <a:p>
            <a:r>
              <a:rPr lang="en-US" sz="4800" b="1" dirty="0"/>
              <a:t>MODULE 6</a:t>
            </a:r>
          </a:p>
        </p:txBody>
      </p:sp>
    </p:spTree>
    <p:extLst>
      <p:ext uri="{BB962C8B-B14F-4D97-AF65-F5344CB8AC3E}">
        <p14:creationId xmlns:p14="http://schemas.microsoft.com/office/powerpoint/2010/main" val="2959497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normAutofit fontScale="90000"/>
          </a:bodyPr>
          <a:lstStyle/>
          <a:p>
            <a:r>
              <a:rPr lang="en-US" b="1" dirty="0">
                <a:solidFill>
                  <a:srgbClr val="171717"/>
                </a:solidFill>
                <a:latin typeface="Segoe UI" panose="020B0502040204020203" pitchFamily="34" charset="0"/>
              </a:rPr>
              <a:t>Confirm user accounts are synced</a:t>
            </a:r>
            <a:br>
              <a:rPr lang="en-US" b="1" dirty="0">
                <a:solidFill>
                  <a:srgbClr val="171717"/>
                </a:solidFill>
                <a:latin typeface="Segoe UI" panose="020B0502040204020203" pitchFamily="34" charset="0"/>
              </a:rPr>
            </a:b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r>
              <a:rPr lang="en-US" b="1" dirty="0">
                <a:latin typeface="Segoe UI" panose="020B0502040204020203" pitchFamily="34" charset="0"/>
              </a:rPr>
              <a:t>Note</a:t>
            </a:r>
          </a:p>
          <a:p>
            <a:r>
              <a:rPr lang="en-US" dirty="0">
                <a:solidFill>
                  <a:srgbClr val="171717"/>
                </a:solidFill>
                <a:latin typeface="Segoe UI" panose="020B0502040204020203" pitchFamily="34" charset="0"/>
              </a:rPr>
              <a:t>If you are using Configuration Manager version 2010 or earlier, you must discover user accounts with both </a:t>
            </a:r>
            <a:r>
              <a:rPr lang="en-US" b="1" dirty="0">
                <a:solidFill>
                  <a:srgbClr val="171717"/>
                </a:solidFill>
                <a:latin typeface="Segoe UI" panose="020B0502040204020203" pitchFamily="34" charset="0"/>
                <a:hlinkClick r:id="rId3"/>
              </a:rPr>
              <a:t>Azure Active Directory user discovery</a:t>
            </a:r>
            <a:r>
              <a:rPr lang="en-US" dirty="0">
                <a:solidFill>
                  <a:srgbClr val="171717"/>
                </a:solidFill>
                <a:latin typeface="Segoe UI" panose="020B0502040204020203" pitchFamily="34" charset="0"/>
              </a:rPr>
              <a:t> and </a:t>
            </a:r>
            <a:r>
              <a:rPr lang="en-US" b="1" dirty="0">
                <a:solidFill>
                  <a:srgbClr val="171717"/>
                </a:solidFill>
                <a:latin typeface="Segoe UI" panose="020B0502040204020203" pitchFamily="34" charset="0"/>
                <a:hlinkClick r:id="rId4"/>
              </a:rPr>
              <a:t>Active Directory user discovery</a:t>
            </a:r>
            <a:r>
              <a:rPr lang="en-US" dirty="0">
                <a:solidFill>
                  <a:srgbClr val="171717"/>
                </a:solidFill>
                <a:latin typeface="Segoe UI" panose="020B0502040204020203" pitchFamily="34" charset="0"/>
              </a:rPr>
              <a:t>.</a:t>
            </a:r>
          </a:p>
          <a:p>
            <a:endParaRPr lang="en-US" dirty="0"/>
          </a:p>
        </p:txBody>
      </p:sp>
    </p:spTree>
    <p:extLst>
      <p:ext uri="{BB962C8B-B14F-4D97-AF65-F5344CB8AC3E}">
        <p14:creationId xmlns:p14="http://schemas.microsoft.com/office/powerpoint/2010/main" val="9833742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7E93C60-A086-4EB6-997B-F78044FDF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10957AC0-CA82-4B58-8CFA-47F452660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2299" y="0"/>
            <a:ext cx="5726653" cy="6858000"/>
          </a:xfrm>
          <a:custGeom>
            <a:avLst/>
            <a:gdLst>
              <a:gd name="connsiteX0" fmla="*/ 4847302 w 5726653"/>
              <a:gd name="connsiteY0" fmla="*/ 0 h 6858000"/>
              <a:gd name="connsiteX1" fmla="*/ 5712110 w 5726653"/>
              <a:gd name="connsiteY1" fmla="*/ 0 h 6858000"/>
              <a:gd name="connsiteX2" fmla="*/ 5722419 w 5726653"/>
              <a:gd name="connsiteY2" fmla="*/ 42969 h 6858000"/>
              <a:gd name="connsiteX3" fmla="*/ 5711334 w 5726653"/>
              <a:gd name="connsiteY3" fmla="*/ 219852 h 6858000"/>
              <a:gd name="connsiteX4" fmla="*/ 5164713 w 5726653"/>
              <a:gd name="connsiteY4" fmla="*/ 535443 h 6858000"/>
              <a:gd name="connsiteX5" fmla="*/ 4834600 w 5726653"/>
              <a:gd name="connsiteY5" fmla="*/ 78052 h 6858000"/>
              <a:gd name="connsiteX6" fmla="*/ 0 w 5726653"/>
              <a:gd name="connsiteY6" fmla="*/ 0 h 6858000"/>
              <a:gd name="connsiteX7" fmla="*/ 561809 w 5726653"/>
              <a:gd name="connsiteY7" fmla="*/ 0 h 6858000"/>
              <a:gd name="connsiteX8" fmla="*/ 4228873 w 5726653"/>
              <a:gd name="connsiteY8" fmla="*/ 0 h 6858000"/>
              <a:gd name="connsiteX9" fmla="*/ 4220749 w 5726653"/>
              <a:gd name="connsiteY9" fmla="*/ 184996 h 6858000"/>
              <a:gd name="connsiteX10" fmla="*/ 4223776 w 5726653"/>
              <a:gd name="connsiteY10" fmla="*/ 419995 h 6858000"/>
              <a:gd name="connsiteX11" fmla="*/ 4671738 w 5726653"/>
              <a:gd name="connsiteY11" fmla="*/ 1068099 h 6858000"/>
              <a:gd name="connsiteX12" fmla="*/ 5119605 w 5726653"/>
              <a:gd name="connsiteY12" fmla="*/ 2589405 h 6858000"/>
              <a:gd name="connsiteX13" fmla="*/ 4673612 w 5726653"/>
              <a:gd name="connsiteY13" fmla="*/ 3164269 h 6858000"/>
              <a:gd name="connsiteX14" fmla="*/ 4515220 w 5726653"/>
              <a:gd name="connsiteY14" fmla="*/ 4641255 h 6858000"/>
              <a:gd name="connsiteX15" fmla="*/ 5126951 w 5726653"/>
              <a:gd name="connsiteY15" fmla="*/ 5670858 h 6858000"/>
              <a:gd name="connsiteX16" fmla="*/ 5412523 w 5726653"/>
              <a:gd name="connsiteY16" fmla="*/ 6707670 h 6858000"/>
              <a:gd name="connsiteX17" fmla="*/ 5414896 w 5726653"/>
              <a:gd name="connsiteY17" fmla="*/ 6858000 h 6858000"/>
              <a:gd name="connsiteX18" fmla="*/ 0 w 5726653"/>
              <a:gd name="connsiteY1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26653" h="6858000">
                <a:moveTo>
                  <a:pt x="4847302" y="0"/>
                </a:moveTo>
                <a:lnTo>
                  <a:pt x="5712110" y="0"/>
                </a:lnTo>
                <a:lnTo>
                  <a:pt x="5722419" y="42969"/>
                </a:lnTo>
                <a:cubicBezTo>
                  <a:pt x="5730415" y="100391"/>
                  <a:pt x="5727284" y="160329"/>
                  <a:pt x="5711334" y="219852"/>
                </a:cubicBezTo>
                <a:cubicBezTo>
                  <a:pt x="5647537" y="457945"/>
                  <a:pt x="5402807" y="599240"/>
                  <a:pt x="5164713" y="535443"/>
                </a:cubicBezTo>
                <a:cubicBezTo>
                  <a:pt x="4956382" y="479621"/>
                  <a:pt x="4822161" y="285271"/>
                  <a:pt x="4834600" y="78052"/>
                </a:cubicBezTo>
                <a:close/>
                <a:moveTo>
                  <a:pt x="0" y="0"/>
                </a:moveTo>
                <a:lnTo>
                  <a:pt x="561809" y="0"/>
                </a:lnTo>
                <a:lnTo>
                  <a:pt x="4228873" y="0"/>
                </a:lnTo>
                <a:lnTo>
                  <a:pt x="4220749" y="184996"/>
                </a:lnTo>
                <a:cubicBezTo>
                  <a:pt x="4219391" y="263520"/>
                  <a:pt x="4220264" y="341910"/>
                  <a:pt x="4223776" y="419995"/>
                </a:cubicBezTo>
                <a:cubicBezTo>
                  <a:pt x="4236965" y="709488"/>
                  <a:pt x="4465626" y="891535"/>
                  <a:pt x="4671738" y="1068099"/>
                </a:cubicBezTo>
                <a:cubicBezTo>
                  <a:pt x="5185528" y="1508061"/>
                  <a:pt x="5360374" y="2032158"/>
                  <a:pt x="5119605" y="2589405"/>
                </a:cubicBezTo>
                <a:cubicBezTo>
                  <a:pt x="5026231" y="2805523"/>
                  <a:pt x="4844676" y="2993264"/>
                  <a:pt x="4673612" y="3164269"/>
                </a:cubicBezTo>
                <a:cubicBezTo>
                  <a:pt x="4214818" y="3622744"/>
                  <a:pt x="4233617" y="4154456"/>
                  <a:pt x="4515220" y="4641255"/>
                </a:cubicBezTo>
                <a:cubicBezTo>
                  <a:pt x="4715840" y="4986832"/>
                  <a:pt x="4956396" y="5311556"/>
                  <a:pt x="5126951" y="5670858"/>
                </a:cubicBezTo>
                <a:cubicBezTo>
                  <a:pt x="5293002" y="6019042"/>
                  <a:pt x="5391521" y="6366409"/>
                  <a:pt x="5412523" y="6707670"/>
                </a:cubicBezTo>
                <a:lnTo>
                  <a:pt x="5414896"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7620000" y="881785"/>
            <a:ext cx="3962400" cy="4684996"/>
          </a:xfrm>
        </p:spPr>
        <p:txBody>
          <a:bodyPr anchor="t">
            <a:normAutofit/>
          </a:bodyPr>
          <a:lstStyle/>
          <a:p>
            <a:pPr algn="r"/>
            <a:r>
              <a:rPr lang="en-US" b="1" dirty="0">
                <a:latin typeface="Segoe UI" panose="020B0502040204020203" pitchFamily="34" charset="0"/>
              </a:rPr>
              <a:t>Enable internet endpoints</a:t>
            </a: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841248" y="837486"/>
            <a:ext cx="5239304" cy="4729295"/>
          </a:xfrm>
        </p:spPr>
        <p:txBody>
          <a:bodyPr anchor="b">
            <a:normAutofit/>
          </a:bodyPr>
          <a:lstStyle/>
          <a:p>
            <a:r>
              <a:rPr lang="en-US">
                <a:latin typeface="Segoe UI" panose="020B0502040204020203" pitchFamily="34" charset="0"/>
              </a:rPr>
              <a:t>Configuration Manager uses the following Microsoft URL forwarding services throughout the product:</a:t>
            </a:r>
          </a:p>
          <a:p>
            <a:pPr marL="571500" lvl="1" indent="-342900">
              <a:buFont typeface="Arial" panose="020B0604020202020204" pitchFamily="34" charset="0"/>
              <a:buChar char="•"/>
            </a:pPr>
            <a:r>
              <a:rPr lang="en-US">
                <a:latin typeface="Segoe UI" panose="020B0502040204020203" pitchFamily="34" charset="0"/>
              </a:rPr>
              <a:t>https://aka.ms</a:t>
            </a:r>
          </a:p>
          <a:p>
            <a:pPr marL="571500" lvl="1" indent="-342900">
              <a:buFont typeface="Arial" panose="020B0604020202020204" pitchFamily="34" charset="0"/>
              <a:buChar char="•"/>
            </a:pPr>
            <a:r>
              <a:rPr lang="en-US">
                <a:latin typeface="Segoe UI" panose="020B0502040204020203" pitchFamily="34" charset="0"/>
              </a:rPr>
              <a:t>https://go.microsoft.com</a:t>
            </a:r>
          </a:p>
          <a:p>
            <a:pPr marL="571500" lvl="1" indent="-342900">
              <a:buFont typeface="Arial" panose="020B0604020202020204" pitchFamily="34" charset="0"/>
              <a:buChar char="•"/>
            </a:pPr>
            <a:r>
              <a:rPr lang="en-US">
                <a:latin typeface="Segoe UI" panose="020B0502040204020203" pitchFamily="34" charset="0"/>
              </a:rPr>
              <a:t>https://*.manage.microsoft.com</a:t>
            </a:r>
          </a:p>
          <a:p>
            <a:pPr marL="571500" lvl="1" indent="-342900">
              <a:buFont typeface="Arial" panose="020B0604020202020204" pitchFamily="34" charset="0"/>
              <a:buChar char="•"/>
            </a:pPr>
            <a:r>
              <a:rPr lang="en-US">
                <a:latin typeface="Segoe UI" panose="020B0502040204020203" pitchFamily="34" charset="0"/>
              </a:rPr>
              <a:t>https://dc.services.visualstudio.com</a:t>
            </a:r>
          </a:p>
          <a:p>
            <a:endParaRPr lang="en-US" dirty="0"/>
          </a:p>
        </p:txBody>
      </p:sp>
    </p:spTree>
    <p:extLst>
      <p:ext uri="{BB962C8B-B14F-4D97-AF65-F5344CB8AC3E}">
        <p14:creationId xmlns:p14="http://schemas.microsoft.com/office/powerpoint/2010/main" val="1690626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 y="552782"/>
            <a:ext cx="5369169" cy="1591902"/>
          </a:xfrm>
        </p:spPr>
        <p:txBody>
          <a:bodyPr>
            <a:normAutofit/>
          </a:bodyPr>
          <a:lstStyle/>
          <a:p>
            <a:r>
              <a:rPr lang="en-US" b="1">
                <a:latin typeface="Segoe UI" panose="020B0502040204020203" pitchFamily="34" charset="0"/>
              </a:rPr>
              <a:t>Enable internet endpoints</a:t>
            </a: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10198" y="2391995"/>
            <a:ext cx="5355276" cy="3174788"/>
          </a:xfrm>
        </p:spPr>
        <p:txBody>
          <a:bodyPr anchor="t">
            <a:normAutofit/>
          </a:bodyPr>
          <a:lstStyle/>
          <a:p>
            <a:pPr>
              <a:lnSpc>
                <a:spcPct val="100000"/>
              </a:lnSpc>
            </a:pPr>
            <a:r>
              <a:rPr lang="en-US" sz="1500">
                <a:latin typeface="Segoe UI" panose="020B0502040204020203" pitchFamily="34" charset="0"/>
              </a:rPr>
              <a:t>CRL and OCSP URLs:</a:t>
            </a:r>
          </a:p>
          <a:p>
            <a:pPr marL="571500" lvl="1" indent="-342900">
              <a:lnSpc>
                <a:spcPct val="100000"/>
              </a:lnSpc>
              <a:buFont typeface="Arial" panose="020B0604020202020204" pitchFamily="34" charset="0"/>
              <a:buChar char="•"/>
            </a:pPr>
            <a:r>
              <a:rPr lang="en-US" sz="1500">
                <a:latin typeface="Segoe UI" panose="020B0502040204020203" pitchFamily="34" charset="0"/>
              </a:rPr>
              <a:t>http://crl3.digicert.com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http://crl4.digicert.com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http://ocsp.digicert.com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http://www.d-trust.net</a:t>
            </a:r>
          </a:p>
          <a:p>
            <a:pPr marL="571500" lvl="1" indent="-342900">
              <a:lnSpc>
                <a:spcPct val="100000"/>
              </a:lnSpc>
              <a:buFont typeface="Arial" panose="020B0604020202020204" pitchFamily="34" charset="0"/>
              <a:buChar char="•"/>
            </a:pPr>
            <a:r>
              <a:rPr lang="en-US" sz="1500">
                <a:latin typeface="Segoe UI" panose="020B0502040204020203" pitchFamily="34" charset="0"/>
              </a:rPr>
              <a:t>http://root-c3-ca2-2009.ocsp.d-trust.net</a:t>
            </a:r>
          </a:p>
          <a:p>
            <a:pPr marL="571500" lvl="1" indent="-342900">
              <a:lnSpc>
                <a:spcPct val="100000"/>
              </a:lnSpc>
              <a:buFont typeface="Arial" panose="020B0604020202020204" pitchFamily="34" charset="0"/>
              <a:buChar char="•"/>
            </a:pPr>
            <a:r>
              <a:rPr lang="en-US" sz="1500">
                <a:latin typeface="Segoe UI" panose="020B0502040204020203" pitchFamily="34" charset="0"/>
              </a:rPr>
              <a:t>http://crl.microsoft.com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http://oneocsp.microsoft.com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http://ocsp.msocsp.com</a:t>
            </a:r>
          </a:p>
          <a:p>
            <a:pPr marL="571500" lvl="1" indent="-342900">
              <a:lnSpc>
                <a:spcPct val="100000"/>
              </a:lnSpc>
              <a:buFont typeface="Arial" panose="020B0604020202020204" pitchFamily="34" charset="0"/>
              <a:buChar char="•"/>
            </a:pPr>
            <a:r>
              <a:rPr lang="en-US" sz="1500">
                <a:latin typeface="Segoe UI" panose="020B0502040204020203" pitchFamily="34" charset="0"/>
              </a:rPr>
              <a:t>http://www.microsoft.com/pkiops</a:t>
            </a:r>
          </a:p>
          <a:p>
            <a:pPr>
              <a:lnSpc>
                <a:spcPct val="100000"/>
              </a:lnSpc>
            </a:pPr>
            <a:endParaRPr lang="en-US" sz="1500"/>
          </a:p>
        </p:txBody>
      </p:sp>
      <p:pic>
        <p:nvPicPr>
          <p:cNvPr id="5" name="Picture 4">
            <a:extLst>
              <a:ext uri="{FF2B5EF4-FFF2-40B4-BE49-F238E27FC236}">
                <a16:creationId xmlns:a16="http://schemas.microsoft.com/office/drawing/2014/main" id="{0424F2FE-3021-4BCB-B77F-DDF27384BC7B}"/>
              </a:ext>
            </a:extLst>
          </p:cNvPr>
          <p:cNvPicPr>
            <a:picLocks noChangeAspect="1"/>
          </p:cNvPicPr>
          <p:nvPr/>
        </p:nvPicPr>
        <p:blipFill rotWithShape="1">
          <a:blip r:embed="rId3"/>
          <a:srcRect l="24596" r="18683" b="-1"/>
          <a:stretch/>
        </p:blipFill>
        <p:spPr>
          <a:xfrm>
            <a:off x="6364448" y="10"/>
            <a:ext cx="5827552" cy="6857990"/>
          </a:xfrm>
          <a:custGeom>
            <a:avLst/>
            <a:gdLst/>
            <a:ahLst/>
            <a:cxnLst/>
            <a:rect l="l" t="t" r="r" b="b"/>
            <a:pathLst>
              <a:path w="5827552" h="6858000">
                <a:moveTo>
                  <a:pt x="391440" y="4232571"/>
                </a:moveTo>
                <a:cubicBezTo>
                  <a:pt x="581049" y="4232571"/>
                  <a:pt x="734757" y="4386279"/>
                  <a:pt x="734757" y="4575888"/>
                </a:cubicBezTo>
                <a:cubicBezTo>
                  <a:pt x="734757" y="4765497"/>
                  <a:pt x="581049" y="4919205"/>
                  <a:pt x="391440" y="4919205"/>
                </a:cubicBezTo>
                <a:cubicBezTo>
                  <a:pt x="201831" y="4919205"/>
                  <a:pt x="48123" y="4765497"/>
                  <a:pt x="48123" y="4575888"/>
                </a:cubicBezTo>
                <a:cubicBezTo>
                  <a:pt x="48123" y="4386279"/>
                  <a:pt x="201831" y="4232571"/>
                  <a:pt x="391440" y="4232571"/>
                </a:cubicBezTo>
                <a:close/>
                <a:moveTo>
                  <a:pt x="247368" y="1806694"/>
                </a:moveTo>
                <a:cubicBezTo>
                  <a:pt x="383986" y="1806694"/>
                  <a:pt x="494736" y="1917444"/>
                  <a:pt x="494736" y="2054062"/>
                </a:cubicBezTo>
                <a:cubicBezTo>
                  <a:pt x="494736" y="2190680"/>
                  <a:pt x="383986" y="2301430"/>
                  <a:pt x="247368" y="2301430"/>
                </a:cubicBezTo>
                <a:cubicBezTo>
                  <a:pt x="110750" y="2301430"/>
                  <a:pt x="0" y="2190680"/>
                  <a:pt x="0" y="2054062"/>
                </a:cubicBezTo>
                <a:cubicBezTo>
                  <a:pt x="0" y="1917444"/>
                  <a:pt x="110750" y="1806694"/>
                  <a:pt x="247368" y="1806694"/>
                </a:cubicBezTo>
                <a:close/>
                <a:moveTo>
                  <a:pt x="247369" y="1294715"/>
                </a:moveTo>
                <a:cubicBezTo>
                  <a:pt x="326938" y="1294715"/>
                  <a:pt x="391441" y="1359218"/>
                  <a:pt x="391441" y="1438787"/>
                </a:cubicBezTo>
                <a:cubicBezTo>
                  <a:pt x="391441" y="1518356"/>
                  <a:pt x="326938" y="1582859"/>
                  <a:pt x="247369" y="1582859"/>
                </a:cubicBezTo>
                <a:cubicBezTo>
                  <a:pt x="167800" y="1582859"/>
                  <a:pt x="103297" y="1518356"/>
                  <a:pt x="103297" y="1438787"/>
                </a:cubicBezTo>
                <a:cubicBezTo>
                  <a:pt x="103297" y="1359218"/>
                  <a:pt x="167800" y="1294715"/>
                  <a:pt x="247369" y="1294715"/>
                </a:cubicBezTo>
                <a:close/>
                <a:moveTo>
                  <a:pt x="480671" y="0"/>
                </a:moveTo>
                <a:lnTo>
                  <a:pt x="5827552" y="0"/>
                </a:lnTo>
                <a:lnTo>
                  <a:pt x="5827552" y="6858000"/>
                </a:lnTo>
                <a:lnTo>
                  <a:pt x="5825818" y="6858000"/>
                </a:lnTo>
                <a:lnTo>
                  <a:pt x="236731" y="6858000"/>
                </a:lnTo>
                <a:lnTo>
                  <a:pt x="225831" y="6841105"/>
                </a:lnTo>
                <a:cubicBezTo>
                  <a:pt x="35993" y="6490332"/>
                  <a:pt x="58970" y="6027176"/>
                  <a:pt x="314550" y="5720066"/>
                </a:cubicBezTo>
                <a:cubicBezTo>
                  <a:pt x="1530043" y="4259025"/>
                  <a:pt x="615593" y="4079388"/>
                  <a:pt x="503588" y="3464278"/>
                </a:cubicBezTo>
                <a:cubicBezTo>
                  <a:pt x="330606" y="2514465"/>
                  <a:pt x="722867" y="2276432"/>
                  <a:pt x="675681" y="1809180"/>
                </a:cubicBezTo>
                <a:cubicBezTo>
                  <a:pt x="624359" y="1301070"/>
                  <a:pt x="219491" y="1102027"/>
                  <a:pt x="245003" y="646882"/>
                </a:cubicBezTo>
                <a:cubicBezTo>
                  <a:pt x="249830" y="424885"/>
                  <a:pt x="318025" y="228632"/>
                  <a:pt x="431196" y="64140"/>
                </a:cubicBezTo>
                <a:close/>
              </a:path>
            </a:pathLst>
          </a:custGeom>
        </p:spPr>
      </p:pic>
    </p:spTree>
    <p:extLst>
      <p:ext uri="{BB962C8B-B14F-4D97-AF65-F5344CB8AC3E}">
        <p14:creationId xmlns:p14="http://schemas.microsoft.com/office/powerpoint/2010/main" val="3306200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8988800-4054-4E60-A352-60CF604AB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01FB661E-0D75-43BF-813D-0FBD5093E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317625" cy="6840668"/>
          </a:xfrm>
          <a:custGeom>
            <a:avLst/>
            <a:gdLst>
              <a:gd name="connsiteX0" fmla="*/ 4958378 w 6317625"/>
              <a:gd name="connsiteY0" fmla="*/ 6031137 h 6840668"/>
              <a:gd name="connsiteX1" fmla="*/ 5305315 w 6317625"/>
              <a:gd name="connsiteY1" fmla="*/ 6282257 h 6840668"/>
              <a:gd name="connsiteX2" fmla="*/ 5065129 w 6317625"/>
              <a:gd name="connsiteY2" fmla="*/ 6696958 h 6840668"/>
              <a:gd name="connsiteX3" fmla="*/ 4650427 w 6317625"/>
              <a:gd name="connsiteY3" fmla="*/ 6456771 h 6840668"/>
              <a:gd name="connsiteX4" fmla="*/ 4890615 w 6317625"/>
              <a:gd name="connsiteY4" fmla="*/ 6042071 h 6840668"/>
              <a:gd name="connsiteX5" fmla="*/ 4958378 w 6317625"/>
              <a:gd name="connsiteY5" fmla="*/ 6031137 h 6840668"/>
              <a:gd name="connsiteX6" fmla="*/ 892226 w 6317625"/>
              <a:gd name="connsiteY6" fmla="*/ 3293470 h 6840668"/>
              <a:gd name="connsiteX7" fmla="*/ 1475080 w 6317625"/>
              <a:gd name="connsiteY7" fmla="*/ 3715351 h 6840668"/>
              <a:gd name="connsiteX8" fmla="*/ 1071567 w 6317625"/>
              <a:gd name="connsiteY8" fmla="*/ 4412048 h 6840668"/>
              <a:gd name="connsiteX9" fmla="*/ 374869 w 6317625"/>
              <a:gd name="connsiteY9" fmla="*/ 4008535 h 6840668"/>
              <a:gd name="connsiteX10" fmla="*/ 778382 w 6317625"/>
              <a:gd name="connsiteY10" fmla="*/ 3311837 h 6840668"/>
              <a:gd name="connsiteX11" fmla="*/ 892226 w 6317625"/>
              <a:gd name="connsiteY11" fmla="*/ 3293470 h 6840668"/>
              <a:gd name="connsiteX12" fmla="*/ 1515375 w 6317625"/>
              <a:gd name="connsiteY12" fmla="*/ 663501 h 6840668"/>
              <a:gd name="connsiteX13" fmla="*/ 1862311 w 6317625"/>
              <a:gd name="connsiteY13" fmla="*/ 914620 h 6840668"/>
              <a:gd name="connsiteX14" fmla="*/ 1622124 w 6317625"/>
              <a:gd name="connsiteY14" fmla="*/ 1329322 h 6840668"/>
              <a:gd name="connsiteX15" fmla="*/ 1207424 w 6317625"/>
              <a:gd name="connsiteY15" fmla="*/ 1089135 h 6840668"/>
              <a:gd name="connsiteX16" fmla="*/ 1447610 w 6317625"/>
              <a:gd name="connsiteY16" fmla="*/ 674434 h 6840668"/>
              <a:gd name="connsiteX17" fmla="*/ 1515375 w 6317625"/>
              <a:gd name="connsiteY17" fmla="*/ 663501 h 6840668"/>
              <a:gd name="connsiteX18" fmla="*/ 2542954 w 6317625"/>
              <a:gd name="connsiteY18" fmla="*/ 0 h 6840668"/>
              <a:gd name="connsiteX19" fmla="*/ 6317625 w 6317625"/>
              <a:gd name="connsiteY19" fmla="*/ 0 h 6840668"/>
              <a:gd name="connsiteX20" fmla="*/ 6317625 w 6317625"/>
              <a:gd name="connsiteY20" fmla="*/ 6840668 h 6840668"/>
              <a:gd name="connsiteX21" fmla="*/ 6230037 w 6317625"/>
              <a:gd name="connsiteY21" fmla="*/ 6814791 h 6840668"/>
              <a:gd name="connsiteX22" fmla="*/ 5013461 w 6317625"/>
              <a:gd name="connsiteY22" fmla="*/ 5538903 h 6840668"/>
              <a:gd name="connsiteX23" fmla="*/ 3720873 w 6317625"/>
              <a:gd name="connsiteY23" fmla="*/ 6063409 h 6840668"/>
              <a:gd name="connsiteX24" fmla="*/ 2775987 w 6317625"/>
              <a:gd name="connsiteY24" fmla="*/ 5162980 h 6840668"/>
              <a:gd name="connsiteX25" fmla="*/ 2210002 w 6317625"/>
              <a:gd name="connsiteY25" fmla="*/ 5455137 h 6840668"/>
              <a:gd name="connsiteX26" fmla="*/ 1437015 w 6317625"/>
              <a:gd name="connsiteY26" fmla="*/ 6401298 h 6840668"/>
              <a:gd name="connsiteX27" fmla="*/ 75055 w 6317625"/>
              <a:gd name="connsiteY27" fmla="*/ 6031719 h 6840668"/>
              <a:gd name="connsiteX28" fmla="*/ 406869 w 6317625"/>
              <a:gd name="connsiteY28" fmla="*/ 4883188 h 6840668"/>
              <a:gd name="connsiteX29" fmla="*/ 1425737 w 6317625"/>
              <a:gd name="connsiteY29" fmla="*/ 4614510 h 6840668"/>
              <a:gd name="connsiteX30" fmla="*/ 2401798 w 6317625"/>
              <a:gd name="connsiteY30" fmla="*/ 3834988 h 6840668"/>
              <a:gd name="connsiteX31" fmla="*/ 1823833 w 6317625"/>
              <a:gd name="connsiteY31" fmla="*/ 3299773 h 6840668"/>
              <a:gd name="connsiteX32" fmla="*/ 964802 w 6317625"/>
              <a:gd name="connsiteY32" fmla="*/ 2659918 h 6840668"/>
              <a:gd name="connsiteX33" fmla="*/ 1218949 w 6317625"/>
              <a:gd name="connsiteY33" fmla="*/ 1977364 h 6840668"/>
              <a:gd name="connsiteX34" fmla="*/ 2387241 w 6317625"/>
              <a:gd name="connsiteY34" fmla="*/ 1909455 h 6840668"/>
              <a:gd name="connsiteX35" fmla="*/ 2947668 w 6317625"/>
              <a:gd name="connsiteY35" fmla="*/ 1386658 h 6840668"/>
              <a:gd name="connsiteX36" fmla="*/ 2498714 w 6317625"/>
              <a:gd name="connsiteY36" fmla="*/ 259434 h 6840668"/>
              <a:gd name="connsiteX37" fmla="*/ 2511421 w 6317625"/>
              <a:gd name="connsiteY37" fmla="*/ 121590 h 684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317625" h="6840668">
                <a:moveTo>
                  <a:pt x="4958378" y="6031137"/>
                </a:moveTo>
                <a:cubicBezTo>
                  <a:pt x="5115727" y="6021909"/>
                  <a:pt x="5263149" y="6124019"/>
                  <a:pt x="5305315" y="6282257"/>
                </a:cubicBezTo>
                <a:cubicBezTo>
                  <a:pt x="5353507" y="6463099"/>
                  <a:pt x="5245971" y="6648768"/>
                  <a:pt x="5065129" y="6696958"/>
                </a:cubicBezTo>
                <a:cubicBezTo>
                  <a:pt x="4884289" y="6745149"/>
                  <a:pt x="4698617" y="6637614"/>
                  <a:pt x="4650427" y="6456771"/>
                </a:cubicBezTo>
                <a:cubicBezTo>
                  <a:pt x="4602235" y="6275928"/>
                  <a:pt x="4709771" y="6090262"/>
                  <a:pt x="4890615" y="6042071"/>
                </a:cubicBezTo>
                <a:cubicBezTo>
                  <a:pt x="4913219" y="6036047"/>
                  <a:pt x="4935901" y="6032455"/>
                  <a:pt x="4958378" y="6031137"/>
                </a:cubicBezTo>
                <a:close/>
                <a:moveTo>
                  <a:pt x="892226" y="3293470"/>
                </a:moveTo>
                <a:cubicBezTo>
                  <a:pt x="1156570" y="3277966"/>
                  <a:pt x="1404240" y="3449513"/>
                  <a:pt x="1475080" y="3715351"/>
                </a:cubicBezTo>
                <a:cubicBezTo>
                  <a:pt x="1556041" y="4019167"/>
                  <a:pt x="1375383" y="4331088"/>
                  <a:pt x="1071567" y="4412048"/>
                </a:cubicBezTo>
                <a:cubicBezTo>
                  <a:pt x="767753" y="4493009"/>
                  <a:pt x="455831" y="4312351"/>
                  <a:pt x="374869" y="4008535"/>
                </a:cubicBezTo>
                <a:cubicBezTo>
                  <a:pt x="293908" y="3704721"/>
                  <a:pt x="474567" y="3392798"/>
                  <a:pt x="778382" y="3311837"/>
                </a:cubicBezTo>
                <a:cubicBezTo>
                  <a:pt x="816360" y="3301718"/>
                  <a:pt x="854463" y="3295686"/>
                  <a:pt x="892226" y="3293470"/>
                </a:cubicBezTo>
                <a:close/>
                <a:moveTo>
                  <a:pt x="1515375" y="663501"/>
                </a:moveTo>
                <a:cubicBezTo>
                  <a:pt x="1672721" y="654272"/>
                  <a:pt x="1820145" y="756383"/>
                  <a:pt x="1862311" y="914620"/>
                </a:cubicBezTo>
                <a:cubicBezTo>
                  <a:pt x="1910502" y="1095462"/>
                  <a:pt x="1802968" y="1281132"/>
                  <a:pt x="1622124" y="1329322"/>
                </a:cubicBezTo>
                <a:cubicBezTo>
                  <a:pt x="1441283" y="1377513"/>
                  <a:pt x="1255615" y="1269977"/>
                  <a:pt x="1207424" y="1089135"/>
                </a:cubicBezTo>
                <a:cubicBezTo>
                  <a:pt x="1159233" y="908294"/>
                  <a:pt x="1266769" y="722625"/>
                  <a:pt x="1447610" y="674434"/>
                </a:cubicBezTo>
                <a:cubicBezTo>
                  <a:pt x="1470217" y="668411"/>
                  <a:pt x="1492896" y="664821"/>
                  <a:pt x="1515375" y="663501"/>
                </a:cubicBezTo>
                <a:close/>
                <a:moveTo>
                  <a:pt x="2542954" y="0"/>
                </a:moveTo>
                <a:lnTo>
                  <a:pt x="6317625" y="0"/>
                </a:lnTo>
                <a:lnTo>
                  <a:pt x="6317625" y="6840668"/>
                </a:lnTo>
                <a:lnTo>
                  <a:pt x="6230037" y="6814791"/>
                </a:lnTo>
                <a:cubicBezTo>
                  <a:pt x="5511511" y="6546277"/>
                  <a:pt x="5563886" y="5634137"/>
                  <a:pt x="5013461" y="5538903"/>
                </a:cubicBezTo>
                <a:cubicBezTo>
                  <a:pt x="4504461" y="5450825"/>
                  <a:pt x="4212037" y="6187406"/>
                  <a:pt x="3720873" y="6063409"/>
                </a:cubicBezTo>
                <a:cubicBezTo>
                  <a:pt x="3249852" y="5944482"/>
                  <a:pt x="3223909" y="5195131"/>
                  <a:pt x="2775987" y="5162980"/>
                </a:cubicBezTo>
                <a:cubicBezTo>
                  <a:pt x="2577088" y="5148695"/>
                  <a:pt x="2416139" y="5282749"/>
                  <a:pt x="2210002" y="5455137"/>
                </a:cubicBezTo>
                <a:cubicBezTo>
                  <a:pt x="1759503" y="5831872"/>
                  <a:pt x="1735837" y="6203943"/>
                  <a:pt x="1437015" y="6401298"/>
                </a:cubicBezTo>
                <a:cubicBezTo>
                  <a:pt x="1022137" y="6675287"/>
                  <a:pt x="277340" y="6489917"/>
                  <a:pt x="75055" y="6031719"/>
                </a:cubicBezTo>
                <a:cubicBezTo>
                  <a:pt x="-100071" y="5635034"/>
                  <a:pt x="39649" y="5119308"/>
                  <a:pt x="406869" y="4883188"/>
                </a:cubicBezTo>
                <a:cubicBezTo>
                  <a:pt x="668038" y="4715275"/>
                  <a:pt x="978899" y="4781854"/>
                  <a:pt x="1425737" y="4614510"/>
                </a:cubicBezTo>
                <a:cubicBezTo>
                  <a:pt x="1483018" y="4593066"/>
                  <a:pt x="2421509" y="4233274"/>
                  <a:pt x="2401798" y="3834988"/>
                </a:cubicBezTo>
                <a:cubicBezTo>
                  <a:pt x="2389953" y="3595533"/>
                  <a:pt x="2054344" y="3420191"/>
                  <a:pt x="1823833" y="3299773"/>
                </a:cubicBezTo>
                <a:cubicBezTo>
                  <a:pt x="1207509" y="2977771"/>
                  <a:pt x="1033713" y="2885600"/>
                  <a:pt x="964802" y="2659918"/>
                </a:cubicBezTo>
                <a:cubicBezTo>
                  <a:pt x="895511" y="2432959"/>
                  <a:pt x="1010317" y="2120581"/>
                  <a:pt x="1218949" y="1977364"/>
                </a:cubicBezTo>
                <a:cubicBezTo>
                  <a:pt x="1546835" y="1752277"/>
                  <a:pt x="1872903" y="2105427"/>
                  <a:pt x="2387241" y="1909455"/>
                </a:cubicBezTo>
                <a:cubicBezTo>
                  <a:pt x="2455367" y="1883513"/>
                  <a:pt x="2884207" y="1718365"/>
                  <a:pt x="2947668" y="1386658"/>
                </a:cubicBezTo>
                <a:cubicBezTo>
                  <a:pt x="3028995" y="961696"/>
                  <a:pt x="2497170" y="773992"/>
                  <a:pt x="2498714" y="259434"/>
                </a:cubicBezTo>
                <a:cubicBezTo>
                  <a:pt x="2498850" y="213850"/>
                  <a:pt x="2503216" y="167716"/>
                  <a:pt x="2511421" y="1215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0" y="552782"/>
            <a:ext cx="5486400" cy="1423502"/>
          </a:xfrm>
        </p:spPr>
        <p:txBody>
          <a:bodyPr>
            <a:normAutofit/>
          </a:bodyPr>
          <a:lstStyle/>
          <a:p>
            <a:pPr>
              <a:lnSpc>
                <a:spcPct val="90000"/>
              </a:lnSpc>
            </a:pPr>
            <a:r>
              <a:rPr lang="en-US" b="1">
                <a:latin typeface="Segoe UI" panose="020B0502040204020203" pitchFamily="34" charset="0"/>
              </a:rPr>
              <a:t>Enable device upload</a:t>
            </a:r>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096001" y="2263662"/>
            <a:ext cx="5486400" cy="3521704"/>
          </a:xfrm>
        </p:spPr>
        <p:txBody>
          <a:bodyPr>
            <a:normAutofit/>
          </a:bodyPr>
          <a:lstStyle/>
          <a:p>
            <a:pPr>
              <a:lnSpc>
                <a:spcPct val="100000"/>
              </a:lnSpc>
            </a:pPr>
            <a:r>
              <a:rPr lang="en-US" sz="1400">
                <a:latin typeface="Segoe UI" panose="020B0502040204020203" pitchFamily="34" charset="0"/>
              </a:rPr>
              <a:t>When you don't already have co-management enabled:</a:t>
            </a:r>
          </a:p>
          <a:p>
            <a:pPr marL="571500" lvl="1" indent="-342900">
              <a:lnSpc>
                <a:spcPct val="100000"/>
              </a:lnSpc>
              <a:buFont typeface="Arial" panose="020B0604020202020204" pitchFamily="34" charset="0"/>
              <a:buChar char="•"/>
            </a:pPr>
            <a:r>
              <a:rPr lang="en-US" sz="1400">
                <a:latin typeface="Segoe UI" panose="020B0502040204020203" pitchFamily="34" charset="0"/>
              </a:rPr>
              <a:t>Use the </a:t>
            </a:r>
            <a:r>
              <a:rPr lang="en-US" sz="1400" b="1">
                <a:latin typeface="Segoe UI" panose="020B0502040204020203" pitchFamily="34" charset="0"/>
              </a:rPr>
              <a:t>Co-management Configuration Wizard</a:t>
            </a:r>
            <a:r>
              <a:rPr lang="en-US" sz="1400">
                <a:latin typeface="Segoe UI" panose="020B0502040204020203" pitchFamily="34" charset="0"/>
              </a:rPr>
              <a:t>  in the Configuration Manager console</a:t>
            </a:r>
          </a:p>
          <a:p>
            <a:pPr marL="800100" lvl="2" indent="-342900">
              <a:lnSpc>
                <a:spcPct val="100000"/>
              </a:lnSpc>
              <a:buFont typeface="Arial" panose="020B0604020202020204" pitchFamily="34" charset="0"/>
              <a:buChar char="•"/>
            </a:pPr>
            <a:r>
              <a:rPr lang="en-US" sz="1400">
                <a:latin typeface="Segoe UI" panose="020B0502040204020203" pitchFamily="34" charset="0"/>
              </a:rPr>
              <a:t>Note: for this to work you </a:t>
            </a:r>
            <a:r>
              <a:rPr lang="en-US" sz="1400" b="1">
                <a:latin typeface="Segoe UI" panose="020B0502040204020203" pitchFamily="34" charset="0"/>
              </a:rPr>
              <a:t>DO NOT </a:t>
            </a:r>
            <a:r>
              <a:rPr lang="en-US" sz="1400">
                <a:latin typeface="Segoe UI" panose="020B0502040204020203" pitchFamily="34" charset="0"/>
              </a:rPr>
              <a:t>need to enable co-management</a:t>
            </a:r>
          </a:p>
          <a:p>
            <a:pPr marL="571500" lvl="1" indent="-342900">
              <a:lnSpc>
                <a:spcPct val="100000"/>
              </a:lnSpc>
              <a:buFont typeface="Arial" panose="020B0604020202020204" pitchFamily="34" charset="0"/>
              <a:buChar char="•"/>
            </a:pPr>
            <a:r>
              <a:rPr lang="en-US" sz="1400">
                <a:latin typeface="Segoe UI" panose="020B0502040204020203" pitchFamily="34" charset="0"/>
              </a:rPr>
              <a:t>upload your devices without enabling automatic enrollment for co-management, or</a:t>
            </a:r>
          </a:p>
          <a:p>
            <a:pPr marL="571500" lvl="1" indent="-342900">
              <a:lnSpc>
                <a:spcPct val="100000"/>
              </a:lnSpc>
              <a:buFont typeface="Arial" panose="020B0604020202020204" pitchFamily="34" charset="0"/>
              <a:buChar char="•"/>
            </a:pPr>
            <a:r>
              <a:rPr lang="en-US" sz="1400">
                <a:latin typeface="Segoe UI" panose="020B0502040204020203" pitchFamily="34" charset="0"/>
              </a:rPr>
              <a:t>switching workloads to Intune</a:t>
            </a:r>
          </a:p>
          <a:p>
            <a:pPr marL="571500" lvl="1" indent="-342900">
              <a:lnSpc>
                <a:spcPct val="100000"/>
              </a:lnSpc>
              <a:buFont typeface="Arial" panose="020B0604020202020204" pitchFamily="34" charset="0"/>
              <a:buChar char="•"/>
            </a:pPr>
            <a:endParaRPr lang="en-US" sz="1400">
              <a:latin typeface="Segoe UI" panose="020B0502040204020203" pitchFamily="34" charset="0"/>
            </a:endParaRPr>
          </a:p>
          <a:p>
            <a:pPr marL="342900" indent="-342900">
              <a:lnSpc>
                <a:spcPct val="100000"/>
              </a:lnSpc>
              <a:buFont typeface="Arial" panose="020B0604020202020204" pitchFamily="34" charset="0"/>
              <a:buChar char="•"/>
            </a:pPr>
            <a:r>
              <a:rPr lang="en-US" sz="1400" b="1">
                <a:latin typeface="Segoe UI" panose="020B0502040204020203" pitchFamily="34" charset="0"/>
              </a:rPr>
              <a:t>Note: </a:t>
            </a:r>
            <a:r>
              <a:rPr lang="en-US" sz="1400" i="1">
                <a:latin typeface="Segoe UI" panose="020B0502040204020203" pitchFamily="34" charset="0"/>
              </a:rPr>
              <a:t>The default setting for device upload is </a:t>
            </a:r>
            <a:r>
              <a:rPr lang="en-US" sz="1400" b="1" i="1">
                <a:latin typeface="Segoe UI" panose="020B0502040204020203" pitchFamily="34" charset="0"/>
              </a:rPr>
              <a:t>All my devices managed by Microsoft Endpoint Configuration Manager</a:t>
            </a:r>
            <a:r>
              <a:rPr lang="en-US" sz="1400" i="1">
                <a:latin typeface="Segoe UI" panose="020B0502040204020203" pitchFamily="34" charset="0"/>
              </a:rPr>
              <a:t>. If needed, you can limit upload to a single </a:t>
            </a:r>
            <a:r>
              <a:rPr lang="en-US" sz="1400" i="1" u="sng">
                <a:latin typeface="Segoe UI" panose="020B0502040204020203" pitchFamily="34" charset="0"/>
                <a:hlinkClick r:id="rId3"/>
              </a:rPr>
              <a:t>device collection</a:t>
            </a:r>
            <a:r>
              <a:rPr lang="en-US" sz="1400" i="1">
                <a:latin typeface="Segoe UI" panose="020B0502040204020203" pitchFamily="34" charset="0"/>
              </a:rPr>
              <a:t>.</a:t>
            </a:r>
            <a:endParaRPr lang="en-US" sz="1400" i="1"/>
          </a:p>
        </p:txBody>
      </p:sp>
      <p:pic>
        <p:nvPicPr>
          <p:cNvPr id="7" name="Graphic 6" descr="Single gear">
            <a:extLst>
              <a:ext uri="{FF2B5EF4-FFF2-40B4-BE49-F238E27FC236}">
                <a16:creationId xmlns:a16="http://schemas.microsoft.com/office/drawing/2014/main" id="{EE65E9CF-8E21-4C08-9036-1C8B152186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9363" y="1361055"/>
            <a:ext cx="3657303" cy="3657303"/>
          </a:xfrm>
          <a:prstGeom prst="rect">
            <a:avLst/>
          </a:prstGeom>
        </p:spPr>
      </p:pic>
    </p:spTree>
    <p:extLst>
      <p:ext uri="{BB962C8B-B14F-4D97-AF65-F5344CB8AC3E}">
        <p14:creationId xmlns:p14="http://schemas.microsoft.com/office/powerpoint/2010/main" val="3019343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8988800-4054-4E60-A352-60CF604AB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01FB661E-0D75-43BF-813D-0FBD5093E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317625" cy="6840668"/>
          </a:xfrm>
          <a:custGeom>
            <a:avLst/>
            <a:gdLst>
              <a:gd name="connsiteX0" fmla="*/ 4958378 w 6317625"/>
              <a:gd name="connsiteY0" fmla="*/ 6031137 h 6840668"/>
              <a:gd name="connsiteX1" fmla="*/ 5305315 w 6317625"/>
              <a:gd name="connsiteY1" fmla="*/ 6282257 h 6840668"/>
              <a:gd name="connsiteX2" fmla="*/ 5065129 w 6317625"/>
              <a:gd name="connsiteY2" fmla="*/ 6696958 h 6840668"/>
              <a:gd name="connsiteX3" fmla="*/ 4650427 w 6317625"/>
              <a:gd name="connsiteY3" fmla="*/ 6456771 h 6840668"/>
              <a:gd name="connsiteX4" fmla="*/ 4890615 w 6317625"/>
              <a:gd name="connsiteY4" fmla="*/ 6042071 h 6840668"/>
              <a:gd name="connsiteX5" fmla="*/ 4958378 w 6317625"/>
              <a:gd name="connsiteY5" fmla="*/ 6031137 h 6840668"/>
              <a:gd name="connsiteX6" fmla="*/ 892226 w 6317625"/>
              <a:gd name="connsiteY6" fmla="*/ 3293470 h 6840668"/>
              <a:gd name="connsiteX7" fmla="*/ 1475080 w 6317625"/>
              <a:gd name="connsiteY7" fmla="*/ 3715351 h 6840668"/>
              <a:gd name="connsiteX8" fmla="*/ 1071567 w 6317625"/>
              <a:gd name="connsiteY8" fmla="*/ 4412048 h 6840668"/>
              <a:gd name="connsiteX9" fmla="*/ 374869 w 6317625"/>
              <a:gd name="connsiteY9" fmla="*/ 4008535 h 6840668"/>
              <a:gd name="connsiteX10" fmla="*/ 778382 w 6317625"/>
              <a:gd name="connsiteY10" fmla="*/ 3311837 h 6840668"/>
              <a:gd name="connsiteX11" fmla="*/ 892226 w 6317625"/>
              <a:gd name="connsiteY11" fmla="*/ 3293470 h 6840668"/>
              <a:gd name="connsiteX12" fmla="*/ 1515375 w 6317625"/>
              <a:gd name="connsiteY12" fmla="*/ 663501 h 6840668"/>
              <a:gd name="connsiteX13" fmla="*/ 1862311 w 6317625"/>
              <a:gd name="connsiteY13" fmla="*/ 914620 h 6840668"/>
              <a:gd name="connsiteX14" fmla="*/ 1622124 w 6317625"/>
              <a:gd name="connsiteY14" fmla="*/ 1329322 h 6840668"/>
              <a:gd name="connsiteX15" fmla="*/ 1207424 w 6317625"/>
              <a:gd name="connsiteY15" fmla="*/ 1089135 h 6840668"/>
              <a:gd name="connsiteX16" fmla="*/ 1447610 w 6317625"/>
              <a:gd name="connsiteY16" fmla="*/ 674434 h 6840668"/>
              <a:gd name="connsiteX17" fmla="*/ 1515375 w 6317625"/>
              <a:gd name="connsiteY17" fmla="*/ 663501 h 6840668"/>
              <a:gd name="connsiteX18" fmla="*/ 2542954 w 6317625"/>
              <a:gd name="connsiteY18" fmla="*/ 0 h 6840668"/>
              <a:gd name="connsiteX19" fmla="*/ 6317625 w 6317625"/>
              <a:gd name="connsiteY19" fmla="*/ 0 h 6840668"/>
              <a:gd name="connsiteX20" fmla="*/ 6317625 w 6317625"/>
              <a:gd name="connsiteY20" fmla="*/ 6840668 h 6840668"/>
              <a:gd name="connsiteX21" fmla="*/ 6230037 w 6317625"/>
              <a:gd name="connsiteY21" fmla="*/ 6814791 h 6840668"/>
              <a:gd name="connsiteX22" fmla="*/ 5013461 w 6317625"/>
              <a:gd name="connsiteY22" fmla="*/ 5538903 h 6840668"/>
              <a:gd name="connsiteX23" fmla="*/ 3720873 w 6317625"/>
              <a:gd name="connsiteY23" fmla="*/ 6063409 h 6840668"/>
              <a:gd name="connsiteX24" fmla="*/ 2775987 w 6317625"/>
              <a:gd name="connsiteY24" fmla="*/ 5162980 h 6840668"/>
              <a:gd name="connsiteX25" fmla="*/ 2210002 w 6317625"/>
              <a:gd name="connsiteY25" fmla="*/ 5455137 h 6840668"/>
              <a:gd name="connsiteX26" fmla="*/ 1437015 w 6317625"/>
              <a:gd name="connsiteY26" fmla="*/ 6401298 h 6840668"/>
              <a:gd name="connsiteX27" fmla="*/ 75055 w 6317625"/>
              <a:gd name="connsiteY27" fmla="*/ 6031719 h 6840668"/>
              <a:gd name="connsiteX28" fmla="*/ 406869 w 6317625"/>
              <a:gd name="connsiteY28" fmla="*/ 4883188 h 6840668"/>
              <a:gd name="connsiteX29" fmla="*/ 1425737 w 6317625"/>
              <a:gd name="connsiteY29" fmla="*/ 4614510 h 6840668"/>
              <a:gd name="connsiteX30" fmla="*/ 2401798 w 6317625"/>
              <a:gd name="connsiteY30" fmla="*/ 3834988 h 6840668"/>
              <a:gd name="connsiteX31" fmla="*/ 1823833 w 6317625"/>
              <a:gd name="connsiteY31" fmla="*/ 3299773 h 6840668"/>
              <a:gd name="connsiteX32" fmla="*/ 964802 w 6317625"/>
              <a:gd name="connsiteY32" fmla="*/ 2659918 h 6840668"/>
              <a:gd name="connsiteX33" fmla="*/ 1218949 w 6317625"/>
              <a:gd name="connsiteY33" fmla="*/ 1977364 h 6840668"/>
              <a:gd name="connsiteX34" fmla="*/ 2387241 w 6317625"/>
              <a:gd name="connsiteY34" fmla="*/ 1909455 h 6840668"/>
              <a:gd name="connsiteX35" fmla="*/ 2947668 w 6317625"/>
              <a:gd name="connsiteY35" fmla="*/ 1386658 h 6840668"/>
              <a:gd name="connsiteX36" fmla="*/ 2498714 w 6317625"/>
              <a:gd name="connsiteY36" fmla="*/ 259434 h 6840668"/>
              <a:gd name="connsiteX37" fmla="*/ 2511421 w 6317625"/>
              <a:gd name="connsiteY37" fmla="*/ 121590 h 684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317625" h="6840668">
                <a:moveTo>
                  <a:pt x="4958378" y="6031137"/>
                </a:moveTo>
                <a:cubicBezTo>
                  <a:pt x="5115727" y="6021909"/>
                  <a:pt x="5263149" y="6124019"/>
                  <a:pt x="5305315" y="6282257"/>
                </a:cubicBezTo>
                <a:cubicBezTo>
                  <a:pt x="5353507" y="6463099"/>
                  <a:pt x="5245971" y="6648768"/>
                  <a:pt x="5065129" y="6696958"/>
                </a:cubicBezTo>
                <a:cubicBezTo>
                  <a:pt x="4884289" y="6745149"/>
                  <a:pt x="4698617" y="6637614"/>
                  <a:pt x="4650427" y="6456771"/>
                </a:cubicBezTo>
                <a:cubicBezTo>
                  <a:pt x="4602235" y="6275928"/>
                  <a:pt x="4709771" y="6090262"/>
                  <a:pt x="4890615" y="6042071"/>
                </a:cubicBezTo>
                <a:cubicBezTo>
                  <a:pt x="4913219" y="6036047"/>
                  <a:pt x="4935901" y="6032455"/>
                  <a:pt x="4958378" y="6031137"/>
                </a:cubicBezTo>
                <a:close/>
                <a:moveTo>
                  <a:pt x="892226" y="3293470"/>
                </a:moveTo>
                <a:cubicBezTo>
                  <a:pt x="1156570" y="3277966"/>
                  <a:pt x="1404240" y="3449513"/>
                  <a:pt x="1475080" y="3715351"/>
                </a:cubicBezTo>
                <a:cubicBezTo>
                  <a:pt x="1556041" y="4019167"/>
                  <a:pt x="1375383" y="4331088"/>
                  <a:pt x="1071567" y="4412048"/>
                </a:cubicBezTo>
                <a:cubicBezTo>
                  <a:pt x="767753" y="4493009"/>
                  <a:pt x="455831" y="4312351"/>
                  <a:pt x="374869" y="4008535"/>
                </a:cubicBezTo>
                <a:cubicBezTo>
                  <a:pt x="293908" y="3704721"/>
                  <a:pt x="474567" y="3392798"/>
                  <a:pt x="778382" y="3311837"/>
                </a:cubicBezTo>
                <a:cubicBezTo>
                  <a:pt x="816360" y="3301718"/>
                  <a:pt x="854463" y="3295686"/>
                  <a:pt x="892226" y="3293470"/>
                </a:cubicBezTo>
                <a:close/>
                <a:moveTo>
                  <a:pt x="1515375" y="663501"/>
                </a:moveTo>
                <a:cubicBezTo>
                  <a:pt x="1672721" y="654272"/>
                  <a:pt x="1820145" y="756383"/>
                  <a:pt x="1862311" y="914620"/>
                </a:cubicBezTo>
                <a:cubicBezTo>
                  <a:pt x="1910502" y="1095462"/>
                  <a:pt x="1802968" y="1281132"/>
                  <a:pt x="1622124" y="1329322"/>
                </a:cubicBezTo>
                <a:cubicBezTo>
                  <a:pt x="1441283" y="1377513"/>
                  <a:pt x="1255615" y="1269977"/>
                  <a:pt x="1207424" y="1089135"/>
                </a:cubicBezTo>
                <a:cubicBezTo>
                  <a:pt x="1159233" y="908294"/>
                  <a:pt x="1266769" y="722625"/>
                  <a:pt x="1447610" y="674434"/>
                </a:cubicBezTo>
                <a:cubicBezTo>
                  <a:pt x="1470217" y="668411"/>
                  <a:pt x="1492896" y="664821"/>
                  <a:pt x="1515375" y="663501"/>
                </a:cubicBezTo>
                <a:close/>
                <a:moveTo>
                  <a:pt x="2542954" y="0"/>
                </a:moveTo>
                <a:lnTo>
                  <a:pt x="6317625" y="0"/>
                </a:lnTo>
                <a:lnTo>
                  <a:pt x="6317625" y="6840668"/>
                </a:lnTo>
                <a:lnTo>
                  <a:pt x="6230037" y="6814791"/>
                </a:lnTo>
                <a:cubicBezTo>
                  <a:pt x="5511511" y="6546277"/>
                  <a:pt x="5563886" y="5634137"/>
                  <a:pt x="5013461" y="5538903"/>
                </a:cubicBezTo>
                <a:cubicBezTo>
                  <a:pt x="4504461" y="5450825"/>
                  <a:pt x="4212037" y="6187406"/>
                  <a:pt x="3720873" y="6063409"/>
                </a:cubicBezTo>
                <a:cubicBezTo>
                  <a:pt x="3249852" y="5944482"/>
                  <a:pt x="3223909" y="5195131"/>
                  <a:pt x="2775987" y="5162980"/>
                </a:cubicBezTo>
                <a:cubicBezTo>
                  <a:pt x="2577088" y="5148695"/>
                  <a:pt x="2416139" y="5282749"/>
                  <a:pt x="2210002" y="5455137"/>
                </a:cubicBezTo>
                <a:cubicBezTo>
                  <a:pt x="1759503" y="5831872"/>
                  <a:pt x="1735837" y="6203943"/>
                  <a:pt x="1437015" y="6401298"/>
                </a:cubicBezTo>
                <a:cubicBezTo>
                  <a:pt x="1022137" y="6675287"/>
                  <a:pt x="277340" y="6489917"/>
                  <a:pt x="75055" y="6031719"/>
                </a:cubicBezTo>
                <a:cubicBezTo>
                  <a:pt x="-100071" y="5635034"/>
                  <a:pt x="39649" y="5119308"/>
                  <a:pt x="406869" y="4883188"/>
                </a:cubicBezTo>
                <a:cubicBezTo>
                  <a:pt x="668038" y="4715275"/>
                  <a:pt x="978899" y="4781854"/>
                  <a:pt x="1425737" y="4614510"/>
                </a:cubicBezTo>
                <a:cubicBezTo>
                  <a:pt x="1483018" y="4593066"/>
                  <a:pt x="2421509" y="4233274"/>
                  <a:pt x="2401798" y="3834988"/>
                </a:cubicBezTo>
                <a:cubicBezTo>
                  <a:pt x="2389953" y="3595533"/>
                  <a:pt x="2054344" y="3420191"/>
                  <a:pt x="1823833" y="3299773"/>
                </a:cubicBezTo>
                <a:cubicBezTo>
                  <a:pt x="1207509" y="2977771"/>
                  <a:pt x="1033713" y="2885600"/>
                  <a:pt x="964802" y="2659918"/>
                </a:cubicBezTo>
                <a:cubicBezTo>
                  <a:pt x="895511" y="2432959"/>
                  <a:pt x="1010317" y="2120581"/>
                  <a:pt x="1218949" y="1977364"/>
                </a:cubicBezTo>
                <a:cubicBezTo>
                  <a:pt x="1546835" y="1752277"/>
                  <a:pt x="1872903" y="2105427"/>
                  <a:pt x="2387241" y="1909455"/>
                </a:cubicBezTo>
                <a:cubicBezTo>
                  <a:pt x="2455367" y="1883513"/>
                  <a:pt x="2884207" y="1718365"/>
                  <a:pt x="2947668" y="1386658"/>
                </a:cubicBezTo>
                <a:cubicBezTo>
                  <a:pt x="3028995" y="961696"/>
                  <a:pt x="2497170" y="773992"/>
                  <a:pt x="2498714" y="259434"/>
                </a:cubicBezTo>
                <a:cubicBezTo>
                  <a:pt x="2498850" y="213850"/>
                  <a:pt x="2503216" y="167716"/>
                  <a:pt x="2511421" y="1215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0" y="552782"/>
            <a:ext cx="5486400" cy="1423502"/>
          </a:xfrm>
        </p:spPr>
        <p:txBody>
          <a:bodyPr>
            <a:normAutofit/>
          </a:bodyPr>
          <a:lstStyle/>
          <a:p>
            <a:r>
              <a:rPr lang="en-US" b="1">
                <a:effectLst/>
                <a:latin typeface="Segoe UI" panose="020B0502040204020203" pitchFamily="34" charset="0"/>
                <a:ea typeface="Times New Roman" panose="02020603050405020304" pitchFamily="18" charset="0"/>
                <a:cs typeface="Times New Roman" panose="02020603050405020304" pitchFamily="18" charset="0"/>
              </a:rPr>
              <a:t>LAB 5C</a:t>
            </a: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096001" y="2263662"/>
            <a:ext cx="5486400" cy="3521704"/>
          </a:xfrm>
        </p:spPr>
        <p:txBody>
          <a:bodyPr>
            <a:normAutofit/>
          </a:bodyPr>
          <a:lstStyle/>
          <a:p>
            <a:r>
              <a:rPr lang="en-US" b="1">
                <a:latin typeface="Segoe UI" panose="020B0502040204020203" pitchFamily="34" charset="0"/>
                <a:ea typeface="Times New Roman" panose="02020603050405020304" pitchFamily="18" charset="0"/>
                <a:cs typeface="Times New Roman" panose="02020603050405020304" pitchFamily="18" charset="0"/>
              </a:rPr>
              <a:t>Configuration Manager tenant attach workloads</a:t>
            </a:r>
            <a:endParaRPr lang="en-US" dirty="0"/>
          </a:p>
        </p:txBody>
      </p:sp>
      <p:pic>
        <p:nvPicPr>
          <p:cNvPr id="7" name="Graphic 6" descr="User">
            <a:extLst>
              <a:ext uri="{FF2B5EF4-FFF2-40B4-BE49-F238E27FC236}">
                <a16:creationId xmlns:a16="http://schemas.microsoft.com/office/drawing/2014/main" id="{11766479-29B0-4A5A-8CCF-879B189CCF5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9363" y="1361055"/>
            <a:ext cx="3657303" cy="3657303"/>
          </a:xfrm>
          <a:prstGeom prst="rect">
            <a:avLst/>
          </a:prstGeom>
        </p:spPr>
      </p:pic>
    </p:spTree>
    <p:extLst>
      <p:ext uri="{BB962C8B-B14F-4D97-AF65-F5344CB8AC3E}">
        <p14:creationId xmlns:p14="http://schemas.microsoft.com/office/powerpoint/2010/main" val="2522962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A13B2A7-A44E-4940-9367-4788F2807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ADBF9A7D-DF04-4422-981B-76DFC72088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75937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 y="557784"/>
            <a:ext cx="10972800" cy="1325563"/>
          </a:xfrm>
        </p:spPr>
        <p:txBody>
          <a:bodyPr>
            <a:normAutofit/>
          </a:bodyPr>
          <a:lstStyle/>
          <a:p>
            <a:r>
              <a:rPr lang="en-US" b="1" dirty="0">
                <a:latin typeface="Segoe UI" panose="020B0502040204020203" pitchFamily="34" charset="0"/>
              </a:rPr>
              <a:t>Knowledge Check</a:t>
            </a:r>
            <a:endParaRPr lang="en-US" dirty="0"/>
          </a:p>
        </p:txBody>
      </p:sp>
      <p:graphicFrame>
        <p:nvGraphicFramePr>
          <p:cNvPr id="6" name="Content Placeholder 2">
            <a:extLst>
              <a:ext uri="{FF2B5EF4-FFF2-40B4-BE49-F238E27FC236}">
                <a16:creationId xmlns:a16="http://schemas.microsoft.com/office/drawing/2014/main" id="{C22E7B33-9260-42A1-91B5-61C0A6D67B83}"/>
              </a:ext>
            </a:extLst>
          </p:cNvPr>
          <p:cNvGraphicFramePr>
            <a:graphicFrameLocks noGrp="1"/>
          </p:cNvGraphicFramePr>
          <p:nvPr>
            <p:ph idx="1"/>
            <p:extLst>
              <p:ext uri="{D42A27DB-BD31-4B8C-83A1-F6EECF244321}">
                <p14:modId xmlns:p14="http://schemas.microsoft.com/office/powerpoint/2010/main" val="3040327380"/>
              </p:ext>
            </p:extLst>
          </p:nvPr>
        </p:nvGraphicFramePr>
        <p:xfrm>
          <a:off x="609600" y="2106613"/>
          <a:ext cx="10972800" cy="4035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2031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CF52A5B-5810-4130-A3DB-FD2582D05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B8FE145C-BED6-4533-8211-7AC773F7A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16078" cy="6858000"/>
          </a:xfrm>
          <a:custGeom>
            <a:avLst/>
            <a:gdLst>
              <a:gd name="connsiteX0" fmla="*/ 8183400 w 8916078"/>
              <a:gd name="connsiteY0" fmla="*/ 3865853 h 6820849"/>
              <a:gd name="connsiteX1" fmla="*/ 8259593 w 8916078"/>
              <a:gd name="connsiteY1" fmla="*/ 3878252 h 6820849"/>
              <a:gd name="connsiteX2" fmla="*/ 8529076 w 8916078"/>
              <a:gd name="connsiteY2" fmla="*/ 4345010 h 6820849"/>
              <a:gd name="connsiteX3" fmla="*/ 8062319 w 8916078"/>
              <a:gd name="connsiteY3" fmla="*/ 4614493 h 6820849"/>
              <a:gd name="connsiteX4" fmla="*/ 7792836 w 8916078"/>
              <a:gd name="connsiteY4" fmla="*/ 4147735 h 6820849"/>
              <a:gd name="connsiteX5" fmla="*/ 8183400 w 8916078"/>
              <a:gd name="connsiteY5" fmla="*/ 3865853 h 6820849"/>
              <a:gd name="connsiteX6" fmla="*/ 8734942 w 8916078"/>
              <a:gd name="connsiteY6" fmla="*/ 2667480 h 6820849"/>
              <a:gd name="connsiteX7" fmla="*/ 8773412 w 8916078"/>
              <a:gd name="connsiteY7" fmla="*/ 2673741 h 6820849"/>
              <a:gd name="connsiteX8" fmla="*/ 8909474 w 8916078"/>
              <a:gd name="connsiteY8" fmla="*/ 2909407 h 6820849"/>
              <a:gd name="connsiteX9" fmla="*/ 8673808 w 8916078"/>
              <a:gd name="connsiteY9" fmla="*/ 3045469 h 6820849"/>
              <a:gd name="connsiteX10" fmla="*/ 8537746 w 8916078"/>
              <a:gd name="connsiteY10" fmla="*/ 2809802 h 6820849"/>
              <a:gd name="connsiteX11" fmla="*/ 8697151 w 8916078"/>
              <a:gd name="connsiteY11" fmla="*/ 2668961 h 6820849"/>
              <a:gd name="connsiteX12" fmla="*/ 8734942 w 8916078"/>
              <a:gd name="connsiteY12" fmla="*/ 2667480 h 6820849"/>
              <a:gd name="connsiteX13" fmla="*/ 8776652 w 8916078"/>
              <a:gd name="connsiteY13" fmla="*/ 1 h 6820849"/>
              <a:gd name="connsiteX14" fmla="*/ 8786961 w 8916078"/>
              <a:gd name="connsiteY14" fmla="*/ 42970 h 6820849"/>
              <a:gd name="connsiteX15" fmla="*/ 8775876 w 8916078"/>
              <a:gd name="connsiteY15" fmla="*/ 219853 h 6820849"/>
              <a:gd name="connsiteX16" fmla="*/ 8229255 w 8916078"/>
              <a:gd name="connsiteY16" fmla="*/ 535444 h 6820849"/>
              <a:gd name="connsiteX17" fmla="*/ 7899142 w 8916078"/>
              <a:gd name="connsiteY17" fmla="*/ 78053 h 6820849"/>
              <a:gd name="connsiteX18" fmla="*/ 7911844 w 8916078"/>
              <a:gd name="connsiteY18" fmla="*/ 1 h 6820849"/>
              <a:gd name="connsiteX19" fmla="*/ 0 w 8916078"/>
              <a:gd name="connsiteY19" fmla="*/ 0 h 6820849"/>
              <a:gd name="connsiteX20" fmla="*/ 3064542 w 8916078"/>
              <a:gd name="connsiteY20" fmla="*/ 1 h 6820849"/>
              <a:gd name="connsiteX21" fmla="*/ 3626351 w 8916078"/>
              <a:gd name="connsiteY21" fmla="*/ 1 h 6820849"/>
              <a:gd name="connsiteX22" fmla="*/ 6388767 w 8916078"/>
              <a:gd name="connsiteY22" fmla="*/ 1 h 6820849"/>
              <a:gd name="connsiteX23" fmla="*/ 7293415 w 8916078"/>
              <a:gd name="connsiteY23" fmla="*/ 1 h 6820849"/>
              <a:gd name="connsiteX24" fmla="*/ 7285291 w 8916078"/>
              <a:gd name="connsiteY24" fmla="*/ 184997 h 6820849"/>
              <a:gd name="connsiteX25" fmla="*/ 7288318 w 8916078"/>
              <a:gd name="connsiteY25" fmla="*/ 419996 h 6820849"/>
              <a:gd name="connsiteX26" fmla="*/ 7736280 w 8916078"/>
              <a:gd name="connsiteY26" fmla="*/ 1068100 h 6820849"/>
              <a:gd name="connsiteX27" fmla="*/ 8184147 w 8916078"/>
              <a:gd name="connsiteY27" fmla="*/ 2589406 h 6820849"/>
              <a:gd name="connsiteX28" fmla="*/ 7738154 w 8916078"/>
              <a:gd name="connsiteY28" fmla="*/ 3164270 h 6820849"/>
              <a:gd name="connsiteX29" fmla="*/ 7579762 w 8916078"/>
              <a:gd name="connsiteY29" fmla="*/ 4641256 h 6820849"/>
              <a:gd name="connsiteX30" fmla="*/ 8191492 w 8916078"/>
              <a:gd name="connsiteY30" fmla="*/ 5670858 h 6820849"/>
              <a:gd name="connsiteX31" fmla="*/ 8477065 w 8916078"/>
              <a:gd name="connsiteY31" fmla="*/ 6707671 h 6820849"/>
              <a:gd name="connsiteX32" fmla="*/ 8478852 w 8916078"/>
              <a:gd name="connsiteY32" fmla="*/ 6820849 h 6820849"/>
              <a:gd name="connsiteX33" fmla="*/ 0 w 8916078"/>
              <a:gd name="connsiteY33" fmla="*/ 6820849 h 68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916078" h="6820849">
                <a:moveTo>
                  <a:pt x="8183400" y="3865853"/>
                </a:moveTo>
                <a:cubicBezTo>
                  <a:pt x="8208679" y="3867370"/>
                  <a:pt x="8234181" y="3871443"/>
                  <a:pt x="8259593" y="3878252"/>
                </a:cubicBezTo>
                <a:cubicBezTo>
                  <a:pt x="8462901" y="3932728"/>
                  <a:pt x="8583552" y="4141703"/>
                  <a:pt x="8529076" y="4345010"/>
                </a:cubicBezTo>
                <a:cubicBezTo>
                  <a:pt x="8474600" y="4548317"/>
                  <a:pt x="8265626" y="4668969"/>
                  <a:pt x="8062319" y="4614493"/>
                </a:cubicBezTo>
                <a:cubicBezTo>
                  <a:pt x="7859012" y="4560017"/>
                  <a:pt x="7738360" y="4351042"/>
                  <a:pt x="7792836" y="4147735"/>
                </a:cubicBezTo>
                <a:cubicBezTo>
                  <a:pt x="7840502" y="3969841"/>
                  <a:pt x="8006457" y="3855230"/>
                  <a:pt x="8183400" y="3865853"/>
                </a:cubicBezTo>
                <a:close/>
                <a:moveTo>
                  <a:pt x="8734942" y="2667480"/>
                </a:moveTo>
                <a:cubicBezTo>
                  <a:pt x="8747705" y="2668246"/>
                  <a:pt x="8760581" y="2670303"/>
                  <a:pt x="8773412" y="2673741"/>
                </a:cubicBezTo>
                <a:cubicBezTo>
                  <a:pt x="8876062" y="2701246"/>
                  <a:pt x="8936980" y="2806757"/>
                  <a:pt x="8909474" y="2909407"/>
                </a:cubicBezTo>
                <a:cubicBezTo>
                  <a:pt x="8881969" y="3012057"/>
                  <a:pt x="8776458" y="3072974"/>
                  <a:pt x="8673808" y="3045469"/>
                </a:cubicBezTo>
                <a:cubicBezTo>
                  <a:pt x="8571158" y="3017965"/>
                  <a:pt x="8510241" y="2912452"/>
                  <a:pt x="8537746" y="2809802"/>
                </a:cubicBezTo>
                <a:cubicBezTo>
                  <a:pt x="8558375" y="2732815"/>
                  <a:pt x="8622882" y="2679302"/>
                  <a:pt x="8697151" y="2668961"/>
                </a:cubicBezTo>
                <a:cubicBezTo>
                  <a:pt x="8709529" y="2667237"/>
                  <a:pt x="8722180" y="2666714"/>
                  <a:pt x="8734942" y="2667480"/>
                </a:cubicBezTo>
                <a:close/>
                <a:moveTo>
                  <a:pt x="8776652" y="1"/>
                </a:moveTo>
                <a:lnTo>
                  <a:pt x="8786961" y="42970"/>
                </a:lnTo>
                <a:cubicBezTo>
                  <a:pt x="8794957" y="100392"/>
                  <a:pt x="8791826" y="160330"/>
                  <a:pt x="8775876" y="219853"/>
                </a:cubicBezTo>
                <a:cubicBezTo>
                  <a:pt x="8712079" y="457946"/>
                  <a:pt x="8467349" y="599241"/>
                  <a:pt x="8229255" y="535444"/>
                </a:cubicBezTo>
                <a:cubicBezTo>
                  <a:pt x="8020924" y="479621"/>
                  <a:pt x="7886703" y="285271"/>
                  <a:pt x="7899142" y="78053"/>
                </a:cubicBezTo>
                <a:lnTo>
                  <a:pt x="7911844" y="1"/>
                </a:lnTo>
                <a:close/>
                <a:moveTo>
                  <a:pt x="0" y="0"/>
                </a:moveTo>
                <a:lnTo>
                  <a:pt x="3064542" y="1"/>
                </a:lnTo>
                <a:lnTo>
                  <a:pt x="3626351" y="1"/>
                </a:lnTo>
                <a:lnTo>
                  <a:pt x="6388767" y="1"/>
                </a:lnTo>
                <a:lnTo>
                  <a:pt x="7293415" y="1"/>
                </a:lnTo>
                <a:lnTo>
                  <a:pt x="7285291" y="184997"/>
                </a:lnTo>
                <a:cubicBezTo>
                  <a:pt x="7283933" y="263521"/>
                  <a:pt x="7284806" y="341911"/>
                  <a:pt x="7288318" y="419996"/>
                </a:cubicBezTo>
                <a:cubicBezTo>
                  <a:pt x="7301507" y="709488"/>
                  <a:pt x="7530168" y="891535"/>
                  <a:pt x="7736280" y="1068100"/>
                </a:cubicBezTo>
                <a:cubicBezTo>
                  <a:pt x="8250069" y="1508062"/>
                  <a:pt x="8424916" y="2032159"/>
                  <a:pt x="8184147" y="2589406"/>
                </a:cubicBezTo>
                <a:cubicBezTo>
                  <a:pt x="8090773" y="2805524"/>
                  <a:pt x="7909218" y="2993264"/>
                  <a:pt x="7738154" y="3164270"/>
                </a:cubicBezTo>
                <a:cubicBezTo>
                  <a:pt x="7279360" y="3622745"/>
                  <a:pt x="7298159" y="4154456"/>
                  <a:pt x="7579762" y="4641256"/>
                </a:cubicBezTo>
                <a:cubicBezTo>
                  <a:pt x="7780382" y="4986833"/>
                  <a:pt x="8020938" y="5311557"/>
                  <a:pt x="8191492" y="5670858"/>
                </a:cubicBezTo>
                <a:cubicBezTo>
                  <a:pt x="8357544" y="6019043"/>
                  <a:pt x="8456063" y="6366409"/>
                  <a:pt x="8477065" y="6707671"/>
                </a:cubicBezTo>
                <a:lnTo>
                  <a:pt x="8478852" y="6820849"/>
                </a:lnTo>
                <a:lnTo>
                  <a:pt x="0" y="682084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 y="557784"/>
            <a:ext cx="6029325" cy="1325563"/>
          </a:xfrm>
        </p:spPr>
        <p:txBody>
          <a:bodyPr>
            <a:normAutofit/>
          </a:bodyPr>
          <a:lstStyle/>
          <a:p>
            <a:pPr>
              <a:lnSpc>
                <a:spcPct val="90000"/>
              </a:lnSpc>
            </a:pPr>
            <a:r>
              <a:rPr lang="en-US" b="1">
                <a:latin typeface="Segoe UI" panose="020B0502040204020203" pitchFamily="34" charset="0"/>
              </a:rPr>
              <a:t>Summary</a:t>
            </a:r>
            <a:br>
              <a:rPr lang="en-US" b="1">
                <a:latin typeface="Segoe UI" panose="020B0502040204020203" pitchFamily="34" charset="0"/>
              </a:rPr>
            </a:br>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09600" y="2106204"/>
            <a:ext cx="7387525" cy="4036534"/>
          </a:xfrm>
        </p:spPr>
        <p:txBody>
          <a:bodyPr>
            <a:normAutofit/>
          </a:bodyPr>
          <a:lstStyle/>
          <a:p>
            <a:r>
              <a:rPr lang="en-US" dirty="0">
                <a:latin typeface="Segoe UI" panose="020B0502040204020203" pitchFamily="34" charset="0"/>
              </a:rPr>
              <a:t>The goals of this module included the following:</a:t>
            </a:r>
          </a:p>
          <a:p>
            <a:pPr marL="571500" lvl="1" indent="-342900">
              <a:buFont typeface="Arial" panose="020B0604020202020204" pitchFamily="34" charset="0"/>
              <a:buChar char="•"/>
            </a:pPr>
            <a:r>
              <a:rPr lang="en-US" dirty="0">
                <a:latin typeface="Segoe UI" panose="020B0502040204020203" pitchFamily="34" charset="0"/>
              </a:rPr>
              <a:t>Understand tenant attach</a:t>
            </a:r>
          </a:p>
          <a:p>
            <a:pPr marL="571500" lvl="1" indent="-342900">
              <a:buFont typeface="Arial" panose="020B0604020202020204" pitchFamily="34" charset="0"/>
              <a:buChar char="•"/>
            </a:pPr>
            <a:r>
              <a:rPr lang="en-US" dirty="0">
                <a:latin typeface="Segoe UI" panose="020B0502040204020203" pitchFamily="34" charset="0"/>
              </a:rPr>
              <a:t>Confirm tenant attach prerequisites</a:t>
            </a:r>
          </a:p>
          <a:p>
            <a:pPr marL="571500" lvl="1" indent="-342900">
              <a:buFont typeface="Arial" panose="020B0604020202020204" pitchFamily="34" charset="0"/>
              <a:buChar char="•"/>
            </a:pPr>
            <a:r>
              <a:rPr lang="en-US" dirty="0">
                <a:latin typeface="Segoe UI" panose="020B0502040204020203" pitchFamily="34" charset="0"/>
              </a:rPr>
              <a:t>Enable internet endpoints</a:t>
            </a:r>
          </a:p>
          <a:p>
            <a:pPr marL="571500" lvl="1" indent="-342900">
              <a:buFont typeface="Arial" panose="020B0604020202020204" pitchFamily="34" charset="0"/>
              <a:buChar char="•"/>
            </a:pPr>
            <a:r>
              <a:rPr lang="en-US" dirty="0">
                <a:latin typeface="Segoe UI" panose="020B0502040204020203" pitchFamily="34" charset="0"/>
              </a:rPr>
              <a:t>Enable device upload</a:t>
            </a:r>
          </a:p>
          <a:p>
            <a:pPr marL="571500" lvl="1" indent="-342900">
              <a:buFont typeface="Arial" panose="020B0604020202020204" pitchFamily="34" charset="0"/>
              <a:buChar char="•"/>
            </a:pPr>
            <a:r>
              <a:rPr lang="en-US" dirty="0">
                <a:latin typeface="Segoe UI" panose="020B0502040204020203" pitchFamily="34" charset="0"/>
              </a:rPr>
              <a:t>Display the connector status</a:t>
            </a:r>
          </a:p>
          <a:p>
            <a:pPr marL="571500" lvl="1" indent="-342900">
              <a:buFont typeface="Arial" panose="020B0604020202020204" pitchFamily="34" charset="0"/>
              <a:buChar char="•"/>
            </a:pPr>
            <a:r>
              <a:rPr lang="en-US" dirty="0">
                <a:latin typeface="Segoe UI" panose="020B0502040204020203" pitchFamily="34" charset="0"/>
              </a:rPr>
              <a:t>Perform device actions</a:t>
            </a:r>
          </a:p>
          <a:p>
            <a:pPr marL="571500" lvl="1" indent="-342900">
              <a:buFont typeface="Arial" panose="020B0604020202020204" pitchFamily="34" charset="0"/>
              <a:buChar char="•"/>
            </a:pPr>
            <a:r>
              <a:rPr lang="en-US" dirty="0">
                <a:latin typeface="Segoe UI" panose="020B0502040204020203" pitchFamily="34" charset="0"/>
              </a:rPr>
              <a:t>View on-premises device details</a:t>
            </a:r>
          </a:p>
          <a:p>
            <a:endParaRPr lang="en-US" dirty="0"/>
          </a:p>
        </p:txBody>
      </p:sp>
    </p:spTree>
    <p:extLst>
      <p:ext uri="{BB962C8B-B14F-4D97-AF65-F5344CB8AC3E}">
        <p14:creationId xmlns:p14="http://schemas.microsoft.com/office/powerpoint/2010/main" val="3988191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BC0B152-D0A3-4814-AF1E-CD2AFE1F4EFD}"/>
              </a:ext>
            </a:extLst>
          </p:cNvPr>
          <p:cNvPicPr>
            <a:picLocks noChangeAspect="1"/>
          </p:cNvPicPr>
          <p:nvPr/>
        </p:nvPicPr>
        <p:blipFill rotWithShape="1">
          <a:blip r:embed="rId2">
            <a:alphaModFix/>
          </a:blip>
          <a:srcRect t="11736" r="1" b="4508"/>
          <a:stretch/>
        </p:blipFill>
        <p:spPr>
          <a:xfrm>
            <a:off x="-74645" y="10"/>
            <a:ext cx="12266645" cy="6857990"/>
          </a:xfrm>
          <a:prstGeom prst="rect">
            <a:avLst/>
          </a:prstGeom>
        </p:spPr>
      </p:pic>
      <p:sp>
        <p:nvSpPr>
          <p:cNvPr id="12" name="Rectangle 11">
            <a:extLst>
              <a:ext uri="{FF2B5EF4-FFF2-40B4-BE49-F238E27FC236}">
                <a16:creationId xmlns:a16="http://schemas.microsoft.com/office/drawing/2014/main" id="{F4EC6B62-8D18-47C6-815A-17919789F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50443" y="-1383557"/>
            <a:ext cx="6858000" cy="9625112"/>
          </a:xfrm>
          <a:prstGeom prst="rect">
            <a:avLst/>
          </a:prstGeom>
          <a:gradFill>
            <a:gsLst>
              <a:gs pos="100000">
                <a:srgbClr val="000000">
                  <a:alpha val="0"/>
                </a:srgbClr>
              </a:gs>
              <a:gs pos="0">
                <a:schemeClr val="tx1"/>
              </a:gs>
              <a:gs pos="55000">
                <a:srgbClr val="000000">
                  <a:alpha val="46000"/>
                </a:srgbClr>
              </a:gs>
              <a:gs pos="0">
                <a:srgbClr val="000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ctrTitle"/>
          </p:nvPr>
        </p:nvSpPr>
        <p:spPr>
          <a:xfrm>
            <a:off x="4794742" y="663960"/>
            <a:ext cx="6787658" cy="3594112"/>
          </a:xfrm>
        </p:spPr>
        <p:txBody>
          <a:bodyPr anchor="t">
            <a:normAutofit/>
          </a:bodyPr>
          <a:lstStyle/>
          <a:p>
            <a:pPr algn="r"/>
            <a:r>
              <a:rPr lang="en-US" b="1">
                <a:solidFill>
                  <a:srgbClr val="FFFFFF"/>
                </a:solidFill>
                <a:latin typeface="Segoe UI" panose="020B0502040204020203" pitchFamily="34" charset="0"/>
              </a:rPr>
              <a:t>Choose your path to co-management</a:t>
            </a:r>
            <a:endParaRPr lang="en-US">
              <a:solidFill>
                <a:srgbClr val="FFFFFF"/>
              </a:solidFill>
            </a:endParaRPr>
          </a:p>
        </p:txBody>
      </p:sp>
      <p:sp>
        <p:nvSpPr>
          <p:cNvPr id="4" name="Subtitle 3">
            <a:extLst>
              <a:ext uri="{FF2B5EF4-FFF2-40B4-BE49-F238E27FC236}">
                <a16:creationId xmlns:a16="http://schemas.microsoft.com/office/drawing/2014/main" id="{DD7FA128-ECBA-45FA-BED6-2885DEA6BEB1}"/>
              </a:ext>
            </a:extLst>
          </p:cNvPr>
          <p:cNvSpPr>
            <a:spLocks noGrp="1"/>
          </p:cNvSpPr>
          <p:nvPr>
            <p:ph type="subTitle" idx="1"/>
          </p:nvPr>
        </p:nvSpPr>
        <p:spPr>
          <a:xfrm>
            <a:off x="4794742" y="5205048"/>
            <a:ext cx="6787658" cy="659920"/>
          </a:xfrm>
        </p:spPr>
        <p:txBody>
          <a:bodyPr anchor="ctr">
            <a:noAutofit/>
          </a:bodyPr>
          <a:lstStyle/>
          <a:p>
            <a:pPr algn="r"/>
            <a:r>
              <a:rPr lang="en-US" sz="4400" b="1" dirty="0">
                <a:solidFill>
                  <a:srgbClr val="FFFFFF"/>
                </a:solidFill>
              </a:rPr>
              <a:t>Lesson 2</a:t>
            </a:r>
          </a:p>
        </p:txBody>
      </p:sp>
      <p:sp useBgFill="1">
        <p:nvSpPr>
          <p:cNvPr id="14" name="Freeform: Shape 13">
            <a:extLst>
              <a:ext uri="{FF2B5EF4-FFF2-40B4-BE49-F238E27FC236}">
                <a16:creationId xmlns:a16="http://schemas.microsoft.com/office/drawing/2014/main" id="{0EE1950E-A750-4EB6-943D-2FE814B8F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71726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609782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6318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68CA250C-CF5A-4736-9249-D6111F7C5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E3A6CF1-CE88-42A3-8C77-AE98091E7C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C09FAE-A9A2-4960-BAE1-307A2575B220}"/>
              </a:ext>
            </a:extLst>
          </p:cNvPr>
          <p:cNvSpPr>
            <a:spLocks noGrp="1"/>
          </p:cNvSpPr>
          <p:nvPr>
            <p:ph type="ctrTitle"/>
          </p:nvPr>
        </p:nvSpPr>
        <p:spPr>
          <a:xfrm>
            <a:off x="6096000" y="1200149"/>
            <a:ext cx="5486399" cy="2943225"/>
          </a:xfrm>
        </p:spPr>
        <p:txBody>
          <a:bodyPr>
            <a:normAutofit/>
          </a:bodyPr>
          <a:lstStyle/>
          <a:p>
            <a:r>
              <a:rPr lang="en-US" b="1" i="0">
                <a:effectLst/>
                <a:latin typeface="Segoe UI" panose="020B0502040204020203" pitchFamily="34" charset="0"/>
              </a:rPr>
              <a:t>Tenant Attach</a:t>
            </a:r>
            <a:endParaRPr lang="en-US" dirty="0"/>
          </a:p>
        </p:txBody>
      </p:sp>
      <p:sp>
        <p:nvSpPr>
          <p:cNvPr id="3" name="Content Placeholder 2">
            <a:extLst>
              <a:ext uri="{FF2B5EF4-FFF2-40B4-BE49-F238E27FC236}">
                <a16:creationId xmlns:a16="http://schemas.microsoft.com/office/drawing/2014/main" id="{F2724E1A-9F33-452C-B35C-EC10B9BC2283}"/>
              </a:ext>
            </a:extLst>
          </p:cNvPr>
          <p:cNvSpPr>
            <a:spLocks noGrp="1"/>
          </p:cNvSpPr>
          <p:nvPr>
            <p:ph type="subTitle" idx="1"/>
          </p:nvPr>
        </p:nvSpPr>
        <p:spPr>
          <a:xfrm>
            <a:off x="6096000" y="4438650"/>
            <a:ext cx="5486400" cy="1689869"/>
          </a:xfrm>
        </p:spPr>
        <p:txBody>
          <a:bodyPr anchor="t">
            <a:normAutofit/>
          </a:bodyPr>
          <a:lstStyle/>
          <a:p>
            <a:r>
              <a:rPr lang="en-US" b="1" dirty="0"/>
              <a:t>LESSON 1</a:t>
            </a:r>
          </a:p>
        </p:txBody>
      </p:sp>
      <p:pic>
        <p:nvPicPr>
          <p:cNvPr id="5" name="Picture 4" descr="Clé dans une poignée de porte">
            <a:extLst>
              <a:ext uri="{FF2B5EF4-FFF2-40B4-BE49-F238E27FC236}">
                <a16:creationId xmlns:a16="http://schemas.microsoft.com/office/drawing/2014/main" id="{EAF2818B-A7CD-4B13-B477-E0C82E6992F1}"/>
              </a:ext>
            </a:extLst>
          </p:cNvPr>
          <p:cNvPicPr>
            <a:picLocks noChangeAspect="1"/>
          </p:cNvPicPr>
          <p:nvPr/>
        </p:nvPicPr>
        <p:blipFill rotWithShape="1">
          <a:blip r:embed="rId2"/>
          <a:srcRect l="43928" r="396" b="1"/>
          <a:stretch/>
        </p:blipFill>
        <p:spPr>
          <a:xfrm>
            <a:off x="20" y="211090"/>
            <a:ext cx="5544156" cy="6646910"/>
          </a:xfrm>
          <a:custGeom>
            <a:avLst/>
            <a:gdLst/>
            <a:ahLst/>
            <a:cxnLst/>
            <a:rect l="l" t="t" r="r" b="b"/>
            <a:pathLst>
              <a:path w="5544176" h="6646910">
                <a:moveTo>
                  <a:pt x="4779974" y="685250"/>
                </a:moveTo>
                <a:cubicBezTo>
                  <a:pt x="5032054" y="670215"/>
                  <a:pt x="5267008" y="852320"/>
                  <a:pt x="5309474" y="1126951"/>
                </a:cubicBezTo>
                <a:cubicBezTo>
                  <a:pt x="5346050" y="1363456"/>
                  <a:pt x="5216949" y="1600813"/>
                  <a:pt x="5001910" y="1690856"/>
                </a:cubicBezTo>
                <a:cubicBezTo>
                  <a:pt x="4692098" y="1820733"/>
                  <a:pt x="4350283" y="1615922"/>
                  <a:pt x="4306656" y="1273177"/>
                </a:cubicBezTo>
                <a:cubicBezTo>
                  <a:pt x="4276590" y="1039231"/>
                  <a:pt x="4408479" y="807918"/>
                  <a:pt x="4621504" y="721515"/>
                </a:cubicBezTo>
                <a:cubicBezTo>
                  <a:pt x="4671997" y="700903"/>
                  <a:pt x="4725528" y="688659"/>
                  <a:pt x="4779974" y="685250"/>
                </a:cubicBezTo>
                <a:close/>
                <a:moveTo>
                  <a:pt x="2760003" y="352577"/>
                </a:moveTo>
                <a:cubicBezTo>
                  <a:pt x="2869653" y="345991"/>
                  <a:pt x="2971942" y="425187"/>
                  <a:pt x="2990385" y="544679"/>
                </a:cubicBezTo>
                <a:cubicBezTo>
                  <a:pt x="3006348" y="647665"/>
                  <a:pt x="2950167" y="750884"/>
                  <a:pt x="2856557" y="790095"/>
                </a:cubicBezTo>
                <a:cubicBezTo>
                  <a:pt x="2721799" y="846585"/>
                  <a:pt x="2573171" y="757470"/>
                  <a:pt x="2554030" y="608299"/>
                </a:cubicBezTo>
                <a:cubicBezTo>
                  <a:pt x="2540934" y="506165"/>
                  <a:pt x="2598123" y="405659"/>
                  <a:pt x="2691113" y="368075"/>
                </a:cubicBezTo>
                <a:cubicBezTo>
                  <a:pt x="2713089" y="359242"/>
                  <a:pt x="2736352" y="353973"/>
                  <a:pt x="2760003" y="352577"/>
                </a:cubicBezTo>
                <a:close/>
                <a:moveTo>
                  <a:pt x="3630" y="28121"/>
                </a:moveTo>
                <a:cubicBezTo>
                  <a:pt x="53278" y="26959"/>
                  <a:pt x="102920" y="30524"/>
                  <a:pt x="151871" y="38891"/>
                </a:cubicBezTo>
                <a:cubicBezTo>
                  <a:pt x="865103" y="112200"/>
                  <a:pt x="964292" y="593344"/>
                  <a:pt x="1031555" y="832871"/>
                </a:cubicBezTo>
                <a:cubicBezTo>
                  <a:pt x="1053330" y="878203"/>
                  <a:pt x="1074563" y="922528"/>
                  <a:pt x="1096338" y="964607"/>
                </a:cubicBezTo>
                <a:cubicBezTo>
                  <a:pt x="1174682" y="1115560"/>
                  <a:pt x="1260852" y="1237377"/>
                  <a:pt x="1409481" y="1265738"/>
                </a:cubicBezTo>
                <a:cubicBezTo>
                  <a:pt x="1767492" y="1334008"/>
                  <a:pt x="1973154" y="762896"/>
                  <a:pt x="2318612" y="859062"/>
                </a:cubicBezTo>
                <a:cubicBezTo>
                  <a:pt x="2496300" y="908501"/>
                  <a:pt x="2583943" y="1098510"/>
                  <a:pt x="2675615" y="1267985"/>
                </a:cubicBezTo>
                <a:cubicBezTo>
                  <a:pt x="2731099" y="1370507"/>
                  <a:pt x="2875466" y="1386005"/>
                  <a:pt x="2952957" y="1297896"/>
                </a:cubicBezTo>
                <a:cubicBezTo>
                  <a:pt x="2992292" y="1253804"/>
                  <a:pt x="3027543" y="1206225"/>
                  <a:pt x="3058268" y="1155778"/>
                </a:cubicBezTo>
                <a:cubicBezTo>
                  <a:pt x="3256027" y="815280"/>
                  <a:pt x="3063848" y="537317"/>
                  <a:pt x="3306706" y="310500"/>
                </a:cubicBezTo>
                <a:cubicBezTo>
                  <a:pt x="3358006" y="262378"/>
                  <a:pt x="3524148" y="107395"/>
                  <a:pt x="3735234" y="107395"/>
                </a:cubicBezTo>
                <a:cubicBezTo>
                  <a:pt x="3766510" y="107395"/>
                  <a:pt x="3797693" y="110804"/>
                  <a:pt x="3828224" y="117624"/>
                </a:cubicBezTo>
                <a:cubicBezTo>
                  <a:pt x="4046595" y="166056"/>
                  <a:pt x="4222967" y="384349"/>
                  <a:pt x="4231180" y="592260"/>
                </a:cubicBezTo>
                <a:cubicBezTo>
                  <a:pt x="4242339" y="872003"/>
                  <a:pt x="3941207" y="932136"/>
                  <a:pt x="3873092" y="1299370"/>
                </a:cubicBezTo>
                <a:cubicBezTo>
                  <a:pt x="3837368" y="1492245"/>
                  <a:pt x="3867280" y="1798492"/>
                  <a:pt x="4050935" y="1948439"/>
                </a:cubicBezTo>
                <a:cubicBezTo>
                  <a:pt x="4358421" y="2199435"/>
                  <a:pt x="4810507" y="1777182"/>
                  <a:pt x="5211525" y="2027402"/>
                </a:cubicBezTo>
                <a:cubicBezTo>
                  <a:pt x="5429122" y="2163013"/>
                  <a:pt x="5566824" y="2456164"/>
                  <a:pt x="5541097" y="2700958"/>
                </a:cubicBezTo>
                <a:cubicBezTo>
                  <a:pt x="5501654" y="3076251"/>
                  <a:pt x="5098698" y="3142194"/>
                  <a:pt x="5094823" y="3471378"/>
                </a:cubicBezTo>
                <a:cubicBezTo>
                  <a:pt x="5091415" y="3745236"/>
                  <a:pt x="5419668" y="3893242"/>
                  <a:pt x="5505528" y="4272564"/>
                </a:cubicBezTo>
                <a:cubicBezTo>
                  <a:pt x="5569691" y="4556184"/>
                  <a:pt x="5439041" y="4752005"/>
                  <a:pt x="5281423" y="4965183"/>
                </a:cubicBezTo>
                <a:cubicBezTo>
                  <a:pt x="5068244" y="5253608"/>
                  <a:pt x="4866301" y="5146281"/>
                  <a:pt x="4675749" y="5385343"/>
                </a:cubicBezTo>
                <a:cubicBezTo>
                  <a:pt x="4370191" y="5769070"/>
                  <a:pt x="4714176" y="6260683"/>
                  <a:pt x="4508838" y="6598516"/>
                </a:cubicBezTo>
                <a:lnTo>
                  <a:pt x="4472787" y="6646910"/>
                </a:lnTo>
                <a:lnTo>
                  <a:pt x="3367517" y="6646910"/>
                </a:lnTo>
                <a:lnTo>
                  <a:pt x="2998981" y="6646910"/>
                </a:lnTo>
                <a:lnTo>
                  <a:pt x="2648733" y="6646910"/>
                </a:lnTo>
                <a:lnTo>
                  <a:pt x="0" y="6646910"/>
                </a:lnTo>
                <a:lnTo>
                  <a:pt x="0" y="28222"/>
                </a:lnTo>
                <a:close/>
                <a:moveTo>
                  <a:pt x="1509522" y="767"/>
                </a:moveTo>
                <a:cubicBezTo>
                  <a:pt x="1736339" y="-12639"/>
                  <a:pt x="1947814" y="150946"/>
                  <a:pt x="1986017" y="398066"/>
                </a:cubicBezTo>
                <a:cubicBezTo>
                  <a:pt x="2019183" y="611090"/>
                  <a:pt x="1902946" y="824502"/>
                  <a:pt x="1709217" y="905558"/>
                </a:cubicBezTo>
                <a:cubicBezTo>
                  <a:pt x="1430403" y="1021795"/>
                  <a:pt x="1123149" y="837830"/>
                  <a:pt x="1083551" y="529879"/>
                </a:cubicBezTo>
                <a:cubicBezTo>
                  <a:pt x="1056506" y="319025"/>
                  <a:pt x="1175223" y="110882"/>
                  <a:pt x="1366937" y="33390"/>
                </a:cubicBezTo>
                <a:cubicBezTo>
                  <a:pt x="1412379" y="14871"/>
                  <a:pt x="1460539" y="3866"/>
                  <a:pt x="1509522" y="767"/>
                </a:cubicBezTo>
                <a:close/>
              </a:path>
            </a:pathLst>
          </a:custGeom>
        </p:spPr>
      </p:pic>
    </p:spTree>
    <p:extLst>
      <p:ext uri="{BB962C8B-B14F-4D97-AF65-F5344CB8AC3E}">
        <p14:creationId xmlns:p14="http://schemas.microsoft.com/office/powerpoint/2010/main" val="1004881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80829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90455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160401" y="4286129"/>
            <a:ext cx="5934075" cy="1922496"/>
          </a:xfrm>
        </p:spPr>
        <p:txBody>
          <a:bodyPr anchor="ctr">
            <a:normAutofit/>
          </a:bodyPr>
          <a:lstStyle/>
          <a:p>
            <a:r>
              <a:rPr lang="en-US" b="1" dirty="0">
                <a:latin typeface="Segoe UI" panose="020B0502040204020203" pitchFamily="34" charset="0"/>
              </a:rPr>
              <a:t>Learning objectives</a:t>
            </a:r>
            <a:br>
              <a:rPr lang="en-US" b="1" dirty="0">
                <a:latin typeface="Segoe UI" panose="020B0502040204020203" pitchFamily="34" charset="0"/>
              </a:rPr>
            </a:b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912404" y="4297328"/>
            <a:ext cx="5276548" cy="2289451"/>
          </a:xfrm>
        </p:spPr>
        <p:txBody>
          <a:bodyPr anchor="ctr">
            <a:normAutofit fontScale="92500" lnSpcReduction="10000"/>
          </a:bodyPr>
          <a:lstStyle/>
          <a:p>
            <a:pPr>
              <a:lnSpc>
                <a:spcPct val="100000"/>
              </a:lnSpc>
            </a:pPr>
            <a:r>
              <a:rPr lang="en-US" sz="1600" dirty="0">
                <a:latin typeface="Segoe UI" panose="020B0502040204020203" pitchFamily="34" charset="0"/>
              </a:rPr>
              <a:t>In this module, you will:</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Understand tenant attach for Government Agencies</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Confirm tenant attach prerequisites</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Enable internet endpoints</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Enable device upload</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Display the connector status</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Perform device actions</a:t>
            </a:r>
          </a:p>
          <a:p>
            <a:pPr marL="514350" lvl="1" indent="-285750">
              <a:lnSpc>
                <a:spcPct val="100000"/>
              </a:lnSpc>
              <a:buFont typeface="Arial" panose="020B0604020202020204" pitchFamily="34" charset="0"/>
              <a:buChar char="•"/>
            </a:pPr>
            <a:r>
              <a:rPr lang="en-US" sz="1600" dirty="0">
                <a:latin typeface="Segoe UI" panose="020B0502040204020203" pitchFamily="34" charset="0"/>
              </a:rPr>
              <a:t>View on-premises device details</a:t>
            </a:r>
          </a:p>
          <a:p>
            <a:pPr>
              <a:lnSpc>
                <a:spcPct val="100000"/>
              </a:lnSpc>
            </a:pPr>
            <a:endParaRPr lang="en-US" sz="1100" dirty="0"/>
          </a:p>
        </p:txBody>
      </p:sp>
      <p:pic>
        <p:nvPicPr>
          <p:cNvPr id="5" name="Picture 4">
            <a:extLst>
              <a:ext uri="{FF2B5EF4-FFF2-40B4-BE49-F238E27FC236}">
                <a16:creationId xmlns:a16="http://schemas.microsoft.com/office/drawing/2014/main" id="{2F17989A-6743-454D-9E49-D8A326901241}"/>
              </a:ext>
            </a:extLst>
          </p:cNvPr>
          <p:cNvPicPr>
            <a:picLocks noChangeAspect="1"/>
          </p:cNvPicPr>
          <p:nvPr/>
        </p:nvPicPr>
        <p:blipFill rotWithShape="1">
          <a:blip r:embed="rId3"/>
          <a:srcRect t="39329"/>
          <a:stretch/>
        </p:blipFill>
        <p:spPr>
          <a:xfrm>
            <a:off x="20" y="1"/>
            <a:ext cx="12191980" cy="4160803"/>
          </a:xfrm>
          <a:custGeom>
            <a:avLst/>
            <a:gdLst/>
            <a:ahLst/>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p:spPr>
      </p:pic>
    </p:spTree>
    <p:extLst>
      <p:ext uri="{BB962C8B-B14F-4D97-AF65-F5344CB8AC3E}">
        <p14:creationId xmlns:p14="http://schemas.microsoft.com/office/powerpoint/2010/main" val="522589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lstStyle/>
          <a:p>
            <a:r>
              <a:rPr lang="en-US" dirty="0"/>
              <a:t>What is Tenant Attach?</a:t>
            </a:r>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r>
              <a:rPr lang="en-US" dirty="0">
                <a:solidFill>
                  <a:srgbClr val="171717"/>
                </a:solidFill>
                <a:latin typeface="Segoe UI" panose="020B0502040204020203" pitchFamily="34" charset="0"/>
              </a:rPr>
              <a:t>In this Lesson, you will:</a:t>
            </a:r>
          </a:p>
          <a:p>
            <a:pPr lvl="1">
              <a:buFont typeface="Arial" panose="020B0604020202020204" pitchFamily="34" charset="0"/>
              <a:buChar char="•"/>
            </a:pPr>
            <a:r>
              <a:rPr lang="en-US" dirty="0">
                <a:solidFill>
                  <a:srgbClr val="171717"/>
                </a:solidFill>
                <a:latin typeface="Segoe UI" panose="020B0502040204020203" pitchFamily="34" charset="0"/>
              </a:rPr>
              <a:t>Understand tenant attach</a:t>
            </a:r>
          </a:p>
          <a:p>
            <a:pPr lvl="1">
              <a:buFont typeface="Arial" panose="020B0604020202020204" pitchFamily="34" charset="0"/>
              <a:buChar char="•"/>
            </a:pPr>
            <a:r>
              <a:rPr lang="en-US" dirty="0">
                <a:solidFill>
                  <a:srgbClr val="171717"/>
                </a:solidFill>
                <a:latin typeface="Segoe UI" panose="020B0502040204020203" pitchFamily="34" charset="0"/>
              </a:rPr>
              <a:t>Confirm tenant attach prerequisites</a:t>
            </a:r>
          </a:p>
          <a:p>
            <a:pPr lvl="1">
              <a:buFont typeface="Arial" panose="020B0604020202020204" pitchFamily="34" charset="0"/>
              <a:buChar char="•"/>
            </a:pPr>
            <a:r>
              <a:rPr lang="en-US" dirty="0">
                <a:solidFill>
                  <a:srgbClr val="171717"/>
                </a:solidFill>
                <a:latin typeface="Segoe UI" panose="020B0502040204020203" pitchFamily="34" charset="0"/>
              </a:rPr>
              <a:t>Enable internet endpoints</a:t>
            </a:r>
          </a:p>
          <a:p>
            <a:pPr lvl="1">
              <a:buFont typeface="Arial" panose="020B0604020202020204" pitchFamily="34" charset="0"/>
              <a:buChar char="•"/>
            </a:pPr>
            <a:r>
              <a:rPr lang="en-US" dirty="0">
                <a:solidFill>
                  <a:srgbClr val="171717"/>
                </a:solidFill>
                <a:latin typeface="Segoe UI" panose="020B0502040204020203" pitchFamily="34" charset="0"/>
              </a:rPr>
              <a:t>Enable device upload</a:t>
            </a:r>
          </a:p>
          <a:p>
            <a:pPr lvl="1">
              <a:buFont typeface="Arial" panose="020B0604020202020204" pitchFamily="34" charset="0"/>
              <a:buChar char="•"/>
            </a:pPr>
            <a:r>
              <a:rPr lang="en-US" dirty="0">
                <a:solidFill>
                  <a:srgbClr val="171717"/>
                </a:solidFill>
                <a:latin typeface="Segoe UI" panose="020B0502040204020203" pitchFamily="34" charset="0"/>
              </a:rPr>
              <a:t>Display the connector status</a:t>
            </a:r>
          </a:p>
          <a:p>
            <a:pPr lvl="1">
              <a:buFont typeface="Arial" panose="020B0604020202020204" pitchFamily="34" charset="0"/>
              <a:buChar char="•"/>
            </a:pPr>
            <a:r>
              <a:rPr lang="en-US" dirty="0">
                <a:solidFill>
                  <a:srgbClr val="171717"/>
                </a:solidFill>
                <a:latin typeface="Segoe UI" panose="020B0502040204020203" pitchFamily="34" charset="0"/>
              </a:rPr>
              <a:t>Perform device actions</a:t>
            </a:r>
          </a:p>
          <a:p>
            <a:pPr lvl="1">
              <a:buFont typeface="Arial" panose="020B0604020202020204" pitchFamily="34" charset="0"/>
              <a:buChar char="•"/>
            </a:pPr>
            <a:r>
              <a:rPr lang="en-US" dirty="0">
                <a:solidFill>
                  <a:srgbClr val="171717"/>
                </a:solidFill>
                <a:latin typeface="Segoe UI" panose="020B0502040204020203" pitchFamily="34" charset="0"/>
              </a:rPr>
              <a:t>View on-premises device details</a:t>
            </a:r>
          </a:p>
          <a:p>
            <a:endParaRPr lang="en-US" dirty="0"/>
          </a:p>
        </p:txBody>
      </p:sp>
    </p:spTree>
    <p:extLst>
      <p:ext uri="{BB962C8B-B14F-4D97-AF65-F5344CB8AC3E}">
        <p14:creationId xmlns:p14="http://schemas.microsoft.com/office/powerpoint/2010/main" val="1830763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FF975DA-2F73-4697-B7A9-A2E834712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 y="557784"/>
            <a:ext cx="10972800" cy="1325563"/>
          </a:xfrm>
        </p:spPr>
        <p:txBody>
          <a:bodyPr>
            <a:normAutofit/>
          </a:bodyPr>
          <a:lstStyle/>
          <a:p>
            <a:pPr>
              <a:lnSpc>
                <a:spcPct val="90000"/>
              </a:lnSpc>
            </a:pPr>
            <a:r>
              <a:rPr lang="en-US" b="1">
                <a:latin typeface="Segoe UI" panose="020B0502040204020203" pitchFamily="34" charset="0"/>
              </a:rPr>
              <a:t>Understand tenant attach</a:t>
            </a:r>
            <a:br>
              <a:rPr lang="en-US" b="1">
                <a:latin typeface="Segoe UI" panose="020B0502040204020203" pitchFamily="34" charset="0"/>
              </a:rPr>
            </a:br>
            <a:endParaRPr lang="en-US"/>
          </a:p>
        </p:txBody>
      </p:sp>
      <p:graphicFrame>
        <p:nvGraphicFramePr>
          <p:cNvPr id="5" name="Content Placeholder 2">
            <a:extLst>
              <a:ext uri="{FF2B5EF4-FFF2-40B4-BE49-F238E27FC236}">
                <a16:creationId xmlns:a16="http://schemas.microsoft.com/office/drawing/2014/main" id="{F81DDB2D-F212-44F3-805E-BD12B1A92388}"/>
              </a:ext>
            </a:extLst>
          </p:cNvPr>
          <p:cNvGraphicFramePr>
            <a:graphicFrameLocks noGrp="1"/>
          </p:cNvGraphicFramePr>
          <p:nvPr>
            <p:ph idx="1"/>
            <p:extLst>
              <p:ext uri="{D42A27DB-BD31-4B8C-83A1-F6EECF244321}">
                <p14:modId xmlns:p14="http://schemas.microsoft.com/office/powerpoint/2010/main" val="946375193"/>
              </p:ext>
            </p:extLst>
          </p:nvPr>
        </p:nvGraphicFramePr>
        <p:xfrm>
          <a:off x="609600" y="2106613"/>
          <a:ext cx="10972800" cy="4035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2237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normAutofit fontScale="90000"/>
          </a:bodyPr>
          <a:lstStyle/>
          <a:p>
            <a:r>
              <a:rPr lang="en-US" b="1" dirty="0">
                <a:solidFill>
                  <a:srgbClr val="171717"/>
                </a:solidFill>
                <a:latin typeface="Segoe UI" panose="020B0502040204020203" pitchFamily="34" charset="0"/>
              </a:rPr>
              <a:t>Confirm tenant attach prerequisites</a:t>
            </a:r>
            <a:br>
              <a:rPr lang="en-US" b="1" dirty="0">
                <a:solidFill>
                  <a:srgbClr val="171717"/>
                </a:solidFill>
                <a:latin typeface="Segoe UI" panose="020B0502040204020203" pitchFamily="34" charset="0"/>
              </a:rPr>
            </a:b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normAutofit/>
          </a:bodyPr>
          <a:lstStyle/>
          <a:p>
            <a:r>
              <a:rPr lang="en-US" b="1" dirty="0">
                <a:solidFill>
                  <a:srgbClr val="171717"/>
                </a:solidFill>
                <a:latin typeface="Segoe UI" panose="020B0502040204020203" pitchFamily="34" charset="0"/>
              </a:rPr>
              <a:t>Verify prerequisites</a:t>
            </a:r>
          </a:p>
          <a:p>
            <a:pPr lvl="1"/>
            <a:r>
              <a:rPr lang="en-US" dirty="0">
                <a:solidFill>
                  <a:srgbClr val="171717"/>
                </a:solidFill>
                <a:latin typeface="Segoe UI" panose="020B0502040204020203" pitchFamily="34" charset="0"/>
              </a:rPr>
              <a:t>There are five main prerequisites to enable tenant attach:</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Create an Microsoft Intune tenant</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Verify the </a:t>
            </a:r>
            <a:r>
              <a:rPr lang="en-US" i="1" dirty="0">
                <a:solidFill>
                  <a:srgbClr val="171717"/>
                </a:solidFill>
                <a:latin typeface="Segoe UI" panose="020B0502040204020203" pitchFamily="34" charset="0"/>
              </a:rPr>
              <a:t>Global Administrator</a:t>
            </a:r>
            <a:r>
              <a:rPr lang="en-US" dirty="0">
                <a:solidFill>
                  <a:srgbClr val="171717"/>
                </a:solidFill>
                <a:latin typeface="Segoe UI" panose="020B0502040204020203" pitchFamily="34" charset="0"/>
              </a:rPr>
              <a:t> account</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Confirm your Azure public cloud environment</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Confirm user accounts are synced to Azure Active Directory from Active Directory</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Verify the remote provider for your tenant</a:t>
            </a:r>
          </a:p>
          <a:p>
            <a:pPr marL="742950" lvl="2" indent="-285750">
              <a:buFont typeface="Arial" panose="020B0604020202020204" pitchFamily="34" charset="0"/>
              <a:buChar char="•"/>
            </a:pPr>
            <a:r>
              <a:rPr lang="en-US" dirty="0">
                <a:solidFill>
                  <a:srgbClr val="171717"/>
                </a:solidFill>
                <a:latin typeface="Segoe UI" panose="020B0502040204020203" pitchFamily="34" charset="0"/>
              </a:rPr>
              <a:t>If you use a </a:t>
            </a:r>
            <a:r>
              <a:rPr lang="en-US" dirty="0">
                <a:solidFill>
                  <a:srgbClr val="171717"/>
                </a:solidFill>
                <a:latin typeface="Segoe UI" panose="020B0502040204020203" pitchFamily="34" charset="0"/>
                <a:hlinkClick r:id="rId2"/>
              </a:rPr>
              <a:t>central administration site</a:t>
            </a:r>
            <a:r>
              <a:rPr lang="en-US" dirty="0">
                <a:solidFill>
                  <a:srgbClr val="171717"/>
                </a:solidFill>
                <a:latin typeface="Segoe UI" panose="020B0502040204020203" pitchFamily="34" charset="0"/>
              </a:rPr>
              <a:t> (CAS) for your Configuration Manager implementation and also have a remote provider, follow the instructions for the </a:t>
            </a:r>
            <a:r>
              <a:rPr lang="en-US" dirty="0">
                <a:solidFill>
                  <a:srgbClr val="171717"/>
                </a:solidFill>
                <a:latin typeface="Segoe UI" panose="020B0502040204020203" pitchFamily="34" charset="0"/>
                <a:hlinkClick r:id="rId3"/>
              </a:rPr>
              <a:t>CAS has a remote provider scenario</a:t>
            </a:r>
            <a:r>
              <a:rPr lang="en-US" dirty="0">
                <a:solidFill>
                  <a:srgbClr val="171717"/>
                </a:solidFill>
                <a:latin typeface="Segoe UI" panose="020B0502040204020203" pitchFamily="34" charset="0"/>
              </a:rPr>
              <a:t>.</a:t>
            </a:r>
          </a:p>
          <a:p>
            <a:endParaRPr lang="en-US" dirty="0"/>
          </a:p>
        </p:txBody>
      </p:sp>
    </p:spTree>
    <p:extLst>
      <p:ext uri="{BB962C8B-B14F-4D97-AF65-F5344CB8AC3E}">
        <p14:creationId xmlns:p14="http://schemas.microsoft.com/office/powerpoint/2010/main" val="3226752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297494" y="552782"/>
            <a:ext cx="5369169" cy="1619611"/>
          </a:xfrm>
        </p:spPr>
        <p:txBody>
          <a:bodyPr>
            <a:normAutofit/>
          </a:bodyPr>
          <a:lstStyle/>
          <a:p>
            <a:pPr>
              <a:lnSpc>
                <a:spcPct val="90000"/>
              </a:lnSpc>
            </a:pPr>
            <a:r>
              <a:rPr lang="en-US" sz="3700" b="1">
                <a:latin typeface="Segoe UI" panose="020B0502040204020203" pitchFamily="34" charset="0"/>
              </a:rPr>
              <a:t>Create a Microsoft Intune tenant</a:t>
            </a:r>
            <a:br>
              <a:rPr lang="en-US" sz="3700" b="1">
                <a:latin typeface="Segoe UI" panose="020B0502040204020203" pitchFamily="34" charset="0"/>
              </a:rPr>
            </a:br>
            <a:endParaRPr lang="en-US" sz="370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6298092" y="2391995"/>
            <a:ext cx="5355276" cy="3174788"/>
          </a:xfrm>
        </p:spPr>
        <p:txBody>
          <a:bodyPr anchor="t">
            <a:normAutofit/>
          </a:bodyPr>
          <a:lstStyle/>
          <a:p>
            <a:r>
              <a:rPr lang="en-US" dirty="0">
                <a:latin typeface="docons"/>
              </a:rPr>
              <a:t> </a:t>
            </a:r>
            <a:r>
              <a:rPr lang="en-US" b="1" dirty="0">
                <a:latin typeface="docons"/>
              </a:rPr>
              <a:t>Tip</a:t>
            </a:r>
          </a:p>
          <a:p>
            <a:r>
              <a:rPr lang="en-US" dirty="0">
                <a:latin typeface="Segoe UI" panose="020B0502040204020203" pitchFamily="34" charset="0"/>
              </a:rPr>
              <a:t>For complete details about setting up Microsoft Intune, such as reviewing supported configurations, adding users, and assigning licenses</a:t>
            </a:r>
            <a:endParaRPr lang="en-US" dirty="0"/>
          </a:p>
        </p:txBody>
      </p:sp>
      <p:pic>
        <p:nvPicPr>
          <p:cNvPr id="5" name="Picture 4" descr="Multi-coloured paper-craft art">
            <a:extLst>
              <a:ext uri="{FF2B5EF4-FFF2-40B4-BE49-F238E27FC236}">
                <a16:creationId xmlns:a16="http://schemas.microsoft.com/office/drawing/2014/main" id="{893B2D03-E9E6-41DA-ADF5-2A439049C95B}"/>
              </a:ext>
            </a:extLst>
          </p:cNvPr>
          <p:cNvPicPr>
            <a:picLocks noChangeAspect="1"/>
          </p:cNvPicPr>
          <p:nvPr/>
        </p:nvPicPr>
        <p:blipFill rotWithShape="1">
          <a:blip r:embed="rId3"/>
          <a:srcRect l="22758" r="20521" b="-1"/>
          <a:stretch/>
        </p:blipFill>
        <p:spPr>
          <a:xfrm>
            <a:off x="-52346" y="10"/>
            <a:ext cx="5827552" cy="6857990"/>
          </a:xfrm>
          <a:custGeom>
            <a:avLst/>
            <a:gdLst/>
            <a:ahLst/>
            <a:cxnLst/>
            <a:rect l="l" t="t" r="r" b="b"/>
            <a:pathLst>
              <a:path w="5827552" h="6858000">
                <a:moveTo>
                  <a:pt x="5436113" y="4232571"/>
                </a:moveTo>
                <a:cubicBezTo>
                  <a:pt x="5625722" y="4232571"/>
                  <a:pt x="5779430" y="4386279"/>
                  <a:pt x="5779430" y="4575888"/>
                </a:cubicBezTo>
                <a:cubicBezTo>
                  <a:pt x="5779430" y="4765497"/>
                  <a:pt x="5625722" y="4919205"/>
                  <a:pt x="5436113" y="4919205"/>
                </a:cubicBezTo>
                <a:cubicBezTo>
                  <a:pt x="5246504" y="4919205"/>
                  <a:pt x="5092796" y="4765497"/>
                  <a:pt x="5092796" y="4575888"/>
                </a:cubicBezTo>
                <a:cubicBezTo>
                  <a:pt x="5092796" y="4386279"/>
                  <a:pt x="5246504" y="4232571"/>
                  <a:pt x="5436113" y="4232571"/>
                </a:cubicBezTo>
                <a:close/>
                <a:moveTo>
                  <a:pt x="5580185" y="1806694"/>
                </a:moveTo>
                <a:cubicBezTo>
                  <a:pt x="5699726" y="1806694"/>
                  <a:pt x="5799461" y="1891487"/>
                  <a:pt x="5822527" y="2004209"/>
                </a:cubicBezTo>
                <a:lnTo>
                  <a:pt x="5827552" y="2054052"/>
                </a:lnTo>
                <a:lnTo>
                  <a:pt x="5827552" y="2054073"/>
                </a:lnTo>
                <a:lnTo>
                  <a:pt x="5822527" y="2103916"/>
                </a:lnTo>
                <a:cubicBezTo>
                  <a:pt x="5799461" y="2216637"/>
                  <a:pt x="5699726" y="2301430"/>
                  <a:pt x="5580185" y="2301430"/>
                </a:cubicBezTo>
                <a:cubicBezTo>
                  <a:pt x="5443567" y="2301430"/>
                  <a:pt x="5332817" y="2190680"/>
                  <a:pt x="5332817" y="2054062"/>
                </a:cubicBezTo>
                <a:cubicBezTo>
                  <a:pt x="5332817" y="1917444"/>
                  <a:pt x="5443567" y="1806694"/>
                  <a:pt x="5580185" y="1806694"/>
                </a:cubicBezTo>
                <a:close/>
                <a:moveTo>
                  <a:pt x="5580184" y="1294715"/>
                </a:moveTo>
                <a:cubicBezTo>
                  <a:pt x="5659753" y="1294715"/>
                  <a:pt x="5724256" y="1359218"/>
                  <a:pt x="5724256" y="1438787"/>
                </a:cubicBezTo>
                <a:cubicBezTo>
                  <a:pt x="5724256" y="1518356"/>
                  <a:pt x="5659753" y="1582859"/>
                  <a:pt x="5580184" y="1582859"/>
                </a:cubicBezTo>
                <a:cubicBezTo>
                  <a:pt x="5500615" y="1582859"/>
                  <a:pt x="5436112" y="1518356"/>
                  <a:pt x="5436112" y="1438787"/>
                </a:cubicBezTo>
                <a:cubicBezTo>
                  <a:pt x="5436112" y="1359218"/>
                  <a:pt x="5500615" y="1294715"/>
                  <a:pt x="5580184" y="1294715"/>
                </a:cubicBezTo>
                <a:close/>
                <a:moveTo>
                  <a:pt x="0" y="0"/>
                </a:moveTo>
                <a:lnTo>
                  <a:pt x="5346882" y="0"/>
                </a:lnTo>
                <a:lnTo>
                  <a:pt x="5396357" y="64140"/>
                </a:lnTo>
                <a:cubicBezTo>
                  <a:pt x="5509528" y="228632"/>
                  <a:pt x="5577723" y="424885"/>
                  <a:pt x="5582550" y="646882"/>
                </a:cubicBezTo>
                <a:cubicBezTo>
                  <a:pt x="5608062" y="1102027"/>
                  <a:pt x="5203194" y="1301070"/>
                  <a:pt x="5151872" y="1809180"/>
                </a:cubicBezTo>
                <a:cubicBezTo>
                  <a:pt x="5104686" y="2276432"/>
                  <a:pt x="5496947" y="2514465"/>
                  <a:pt x="5323965" y="3464278"/>
                </a:cubicBezTo>
                <a:cubicBezTo>
                  <a:pt x="5211960" y="4079388"/>
                  <a:pt x="4297510" y="4259025"/>
                  <a:pt x="5513003" y="5720066"/>
                </a:cubicBezTo>
                <a:cubicBezTo>
                  <a:pt x="5768583" y="6027176"/>
                  <a:pt x="5791560" y="6490332"/>
                  <a:pt x="5601722" y="6841105"/>
                </a:cubicBezTo>
                <a:lnTo>
                  <a:pt x="5590822" y="6858000"/>
                </a:lnTo>
                <a:lnTo>
                  <a:pt x="1735" y="6858000"/>
                </a:lnTo>
                <a:lnTo>
                  <a:pt x="0" y="6858000"/>
                </a:lnTo>
                <a:lnTo>
                  <a:pt x="0" y="6849812"/>
                </a:lnTo>
                <a:lnTo>
                  <a:pt x="0" y="6483067"/>
                </a:lnTo>
                <a:lnTo>
                  <a:pt x="0" y="1250146"/>
                </a:lnTo>
                <a:close/>
              </a:path>
            </a:pathLst>
          </a:custGeom>
        </p:spPr>
      </p:pic>
    </p:spTree>
    <p:extLst>
      <p:ext uri="{BB962C8B-B14F-4D97-AF65-F5344CB8AC3E}">
        <p14:creationId xmlns:p14="http://schemas.microsoft.com/office/powerpoint/2010/main" val="2805081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72EFE5-DDB5-41BC-B3F4-19D747119A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B77B4CB6-64B7-4C1D-B623-F1EC02FCC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937866"/>
          </a:xfrm>
          <a:custGeom>
            <a:avLst/>
            <a:gdLst>
              <a:gd name="connsiteX0" fmla="*/ 8930642 w 12192000"/>
              <a:gd name="connsiteY0" fmla="*/ 5494299 h 5937866"/>
              <a:gd name="connsiteX1" fmla="*/ 9143134 w 12192000"/>
              <a:gd name="connsiteY1" fmla="*/ 5616927 h 5937866"/>
              <a:gd name="connsiteX2" fmla="*/ 9043549 w 12192000"/>
              <a:gd name="connsiteY2" fmla="*/ 5914543 h 5937866"/>
              <a:gd name="connsiteX3" fmla="*/ 8745984 w 12192000"/>
              <a:gd name="connsiteY3" fmla="*/ 5814814 h 5937866"/>
              <a:gd name="connsiteX4" fmla="*/ 8845568 w 12192000"/>
              <a:gd name="connsiteY4" fmla="*/ 5517199 h 5937866"/>
              <a:gd name="connsiteX5" fmla="*/ 8930642 w 12192000"/>
              <a:gd name="connsiteY5" fmla="*/ 5494299 h 5937866"/>
              <a:gd name="connsiteX6" fmla="*/ 9842642 w 12192000"/>
              <a:gd name="connsiteY6" fmla="*/ 4939308 h 5937866"/>
              <a:gd name="connsiteX7" fmla="*/ 10272210 w 12192000"/>
              <a:gd name="connsiteY7" fmla="*/ 5187210 h 5937866"/>
              <a:gd name="connsiteX8" fmla="*/ 10070896 w 12192000"/>
              <a:gd name="connsiteY8" fmla="*/ 5788857 h 5937866"/>
              <a:gd name="connsiteX9" fmla="*/ 9469346 w 12192000"/>
              <a:gd name="connsiteY9" fmla="*/ 5587251 h 5937866"/>
              <a:gd name="connsiteX10" fmla="*/ 9670660 w 12192000"/>
              <a:gd name="connsiteY10" fmla="*/ 4985603 h 5937866"/>
              <a:gd name="connsiteX11" fmla="*/ 9842642 w 12192000"/>
              <a:gd name="connsiteY11" fmla="*/ 4939308 h 5937866"/>
              <a:gd name="connsiteX12" fmla="*/ 0 w 12192000"/>
              <a:gd name="connsiteY12" fmla="*/ 0 h 5937866"/>
              <a:gd name="connsiteX13" fmla="*/ 12188952 w 12192000"/>
              <a:gd name="connsiteY13" fmla="*/ 0 h 5937866"/>
              <a:gd name="connsiteX14" fmla="*/ 12188952 w 12192000"/>
              <a:gd name="connsiteY14" fmla="*/ 1220565 h 5937866"/>
              <a:gd name="connsiteX15" fmla="*/ 12192000 w 12192000"/>
              <a:gd name="connsiteY15" fmla="*/ 1220565 h 5937866"/>
              <a:gd name="connsiteX16" fmla="*/ 12192000 w 12192000"/>
              <a:gd name="connsiteY16" fmla="*/ 4590456 h 5937866"/>
              <a:gd name="connsiteX17" fmla="*/ 12124015 w 12192000"/>
              <a:gd name="connsiteY17" fmla="*/ 4631278 h 5937866"/>
              <a:gd name="connsiteX18" fmla="*/ 11077457 w 12192000"/>
              <a:gd name="connsiteY18" fmla="*/ 4722290 h 5937866"/>
              <a:gd name="connsiteX19" fmla="*/ 9867246 w 12192000"/>
              <a:gd name="connsiteY19" fmla="*/ 4572157 h 5937866"/>
              <a:gd name="connsiteX20" fmla="*/ 8994802 w 12192000"/>
              <a:gd name="connsiteY20" fmla="*/ 5098943 h 5937866"/>
              <a:gd name="connsiteX21" fmla="*/ 6994655 w 12192000"/>
              <a:gd name="connsiteY21" fmla="*/ 5556202 h 5937866"/>
              <a:gd name="connsiteX22" fmla="*/ 6287534 w 12192000"/>
              <a:gd name="connsiteY22" fmla="*/ 4934764 h 5937866"/>
              <a:gd name="connsiteX23" fmla="*/ 4392596 w 12192000"/>
              <a:gd name="connsiteY23" fmla="*/ 4612909 h 5937866"/>
              <a:gd name="connsiteX24" fmla="*/ 3014500 w 12192000"/>
              <a:gd name="connsiteY24" fmla="*/ 5320787 h 5937866"/>
              <a:gd name="connsiteX25" fmla="*/ 86414 w 12192000"/>
              <a:gd name="connsiteY25" fmla="*/ 5123870 h 5937866"/>
              <a:gd name="connsiteX26" fmla="*/ 0 w 12192000"/>
              <a:gd name="connsiteY26" fmla="*/ 5061131 h 5937866"/>
              <a:gd name="connsiteX27" fmla="*/ 0 w 12192000"/>
              <a:gd name="connsiteY27" fmla="*/ 3267075 h 5937866"/>
              <a:gd name="connsiteX28" fmla="*/ 0 w 12192000"/>
              <a:gd name="connsiteY28" fmla="*/ 1220565 h 593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192000" h="5937866">
                <a:moveTo>
                  <a:pt x="8930642" y="5494299"/>
                </a:moveTo>
                <a:cubicBezTo>
                  <a:pt x="9016941" y="5488946"/>
                  <a:pt x="9102130" y="5534635"/>
                  <a:pt x="9143134" y="5616927"/>
                </a:cubicBezTo>
                <a:cubicBezTo>
                  <a:pt x="9197806" y="5726652"/>
                  <a:pt x="9153221" y="5859898"/>
                  <a:pt x="9043549" y="5914543"/>
                </a:cubicBezTo>
                <a:cubicBezTo>
                  <a:pt x="8933879" y="5969187"/>
                  <a:pt x="8800655" y="5924538"/>
                  <a:pt x="8745984" y="5814814"/>
                </a:cubicBezTo>
                <a:cubicBezTo>
                  <a:pt x="8691311" y="5705090"/>
                  <a:pt x="8735897" y="5571844"/>
                  <a:pt x="8845568" y="5517199"/>
                </a:cubicBezTo>
                <a:cubicBezTo>
                  <a:pt x="8872986" y="5503538"/>
                  <a:pt x="8901875" y="5496082"/>
                  <a:pt x="8930642" y="5494299"/>
                </a:cubicBezTo>
                <a:close/>
                <a:moveTo>
                  <a:pt x="9842642" y="4939308"/>
                </a:moveTo>
                <a:cubicBezTo>
                  <a:pt x="10017101" y="4928488"/>
                  <a:pt x="10189318" y="5020851"/>
                  <a:pt x="10272210" y="5187210"/>
                </a:cubicBezTo>
                <a:cubicBezTo>
                  <a:pt x="10382732" y="5409023"/>
                  <a:pt x="10292600" y="5678390"/>
                  <a:pt x="10070896" y="5788857"/>
                </a:cubicBezTo>
                <a:cubicBezTo>
                  <a:pt x="9849191" y="5899325"/>
                  <a:pt x="9579867" y="5809063"/>
                  <a:pt x="9469346" y="5587251"/>
                </a:cubicBezTo>
                <a:cubicBezTo>
                  <a:pt x="9358824" y="5365438"/>
                  <a:pt x="9448956" y="5096071"/>
                  <a:pt x="9670660" y="4985603"/>
                </a:cubicBezTo>
                <a:cubicBezTo>
                  <a:pt x="9726087" y="4957986"/>
                  <a:pt x="9784490" y="4942914"/>
                  <a:pt x="9842642" y="4939308"/>
                </a:cubicBezTo>
                <a:close/>
                <a:moveTo>
                  <a:pt x="0" y="0"/>
                </a:moveTo>
                <a:lnTo>
                  <a:pt x="12188952" y="0"/>
                </a:lnTo>
                <a:lnTo>
                  <a:pt x="12188952" y="1220565"/>
                </a:lnTo>
                <a:lnTo>
                  <a:pt x="12192000" y="1220565"/>
                </a:lnTo>
                <a:lnTo>
                  <a:pt x="12192000" y="4590456"/>
                </a:lnTo>
                <a:lnTo>
                  <a:pt x="12124015" y="4631278"/>
                </a:lnTo>
                <a:cubicBezTo>
                  <a:pt x="11792041" y="4802103"/>
                  <a:pt x="11443617" y="4797817"/>
                  <a:pt x="11077457" y="4722290"/>
                </a:cubicBezTo>
                <a:cubicBezTo>
                  <a:pt x="10679189" y="4640425"/>
                  <a:pt x="10271734" y="4578846"/>
                  <a:pt x="9867246" y="4572157"/>
                </a:cubicBezTo>
                <a:cubicBezTo>
                  <a:pt x="9492336" y="4566176"/>
                  <a:pt x="9239136" y="4846894"/>
                  <a:pt x="8994802" y="5098943"/>
                </a:cubicBezTo>
                <a:cubicBezTo>
                  <a:pt x="8385954" y="5727243"/>
                  <a:pt x="7695268" y="5911307"/>
                  <a:pt x="6994655" y="5556202"/>
                </a:cubicBezTo>
                <a:cubicBezTo>
                  <a:pt x="6722938" y="5418487"/>
                  <a:pt x="6494843" y="5169191"/>
                  <a:pt x="6287534" y="4934764"/>
                </a:cubicBezTo>
                <a:cubicBezTo>
                  <a:pt x="5731733" y="4306056"/>
                  <a:pt x="5043559" y="4288064"/>
                  <a:pt x="4392596" y="4612909"/>
                </a:cubicBezTo>
                <a:cubicBezTo>
                  <a:pt x="3930423" y="4844432"/>
                  <a:pt x="3492022" y="5129169"/>
                  <a:pt x="3014500" y="5320787"/>
                </a:cubicBezTo>
                <a:cubicBezTo>
                  <a:pt x="1977820" y="5738974"/>
                  <a:pt x="973242" y="5720051"/>
                  <a:pt x="86414" y="5123870"/>
                </a:cubicBezTo>
                <a:lnTo>
                  <a:pt x="0" y="5061131"/>
                </a:lnTo>
                <a:lnTo>
                  <a:pt x="0" y="3267075"/>
                </a:lnTo>
                <a:lnTo>
                  <a:pt x="0" y="122056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a:xfrm>
            <a:off x="609600" y="557784"/>
            <a:ext cx="4400550" cy="3414141"/>
          </a:xfrm>
        </p:spPr>
        <p:txBody>
          <a:bodyPr anchor="t">
            <a:normAutofit/>
          </a:bodyPr>
          <a:lstStyle/>
          <a:p>
            <a:pPr>
              <a:lnSpc>
                <a:spcPct val="90000"/>
              </a:lnSpc>
            </a:pPr>
            <a:r>
              <a:rPr lang="en-US" b="1">
                <a:latin typeface="Segoe UI" panose="020B0502040204020203" pitchFamily="34" charset="0"/>
              </a:rPr>
              <a:t>Verify the global administrator account</a:t>
            </a:r>
            <a:br>
              <a:rPr lang="en-US" b="1">
                <a:latin typeface="Segoe UI" panose="020B0502040204020203" pitchFamily="34" charset="0"/>
              </a:rPr>
            </a:br>
            <a:endParaRPr lang="en-US"/>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a:xfrm>
            <a:off x="5657850" y="557784"/>
            <a:ext cx="5924550" cy="3414141"/>
          </a:xfrm>
        </p:spPr>
        <p:txBody>
          <a:bodyPr anchor="t">
            <a:normAutofit/>
          </a:bodyPr>
          <a:lstStyle/>
          <a:p>
            <a:r>
              <a:rPr lang="en-US" dirty="0">
                <a:latin typeface="Segoe UI" panose="020B0502040204020203" pitchFamily="34" charset="0"/>
              </a:rPr>
              <a:t> </a:t>
            </a:r>
            <a:r>
              <a:rPr lang="en-US" i="1" dirty="0">
                <a:latin typeface="Segoe UI" panose="020B0502040204020203" pitchFamily="34" charset="0"/>
              </a:rPr>
              <a:t>Global Administrator</a:t>
            </a:r>
            <a:r>
              <a:rPr lang="en-US" dirty="0">
                <a:latin typeface="Segoe UI" panose="020B0502040204020203" pitchFamily="34" charset="0"/>
              </a:rPr>
              <a:t> has the permissions to do the following:</a:t>
            </a:r>
          </a:p>
          <a:p>
            <a:pPr marL="514350" lvl="1" indent="-285750">
              <a:buFont typeface="Arial" panose="020B0604020202020204" pitchFamily="34" charset="0"/>
              <a:buChar char="•"/>
            </a:pPr>
            <a:r>
              <a:rPr lang="en-US" dirty="0">
                <a:latin typeface="Segoe UI" panose="020B0502040204020203" pitchFamily="34" charset="0"/>
              </a:rPr>
              <a:t>Manage access to all administrative features for the tenant, as well as the related services that use Azure Active Directory.</a:t>
            </a:r>
          </a:p>
          <a:p>
            <a:pPr marL="514350" lvl="1" indent="-285750">
              <a:buFont typeface="Arial" panose="020B0604020202020204" pitchFamily="34" charset="0"/>
              <a:buChar char="•"/>
            </a:pPr>
            <a:r>
              <a:rPr lang="en-US" dirty="0">
                <a:latin typeface="Segoe UI" panose="020B0502040204020203" pitchFamily="34" charset="0"/>
              </a:rPr>
              <a:t>Assign administrator roles to others.</a:t>
            </a:r>
          </a:p>
          <a:p>
            <a:pPr marL="514350" lvl="1" indent="-285750">
              <a:buFont typeface="Arial" panose="020B0604020202020204" pitchFamily="34" charset="0"/>
              <a:buChar char="•"/>
            </a:pPr>
            <a:r>
              <a:rPr lang="en-US" dirty="0">
                <a:latin typeface="Segoe UI" panose="020B0502040204020203" pitchFamily="34" charset="0"/>
              </a:rPr>
              <a:t>Reset the password for any user and all other administrators.</a:t>
            </a:r>
          </a:p>
          <a:p>
            <a:endParaRPr lang="en-US" dirty="0"/>
          </a:p>
        </p:txBody>
      </p:sp>
    </p:spTree>
    <p:extLst>
      <p:ext uri="{BB962C8B-B14F-4D97-AF65-F5344CB8AC3E}">
        <p14:creationId xmlns:p14="http://schemas.microsoft.com/office/powerpoint/2010/main" val="3594225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1C1E-8263-4C45-88FF-57BFA2EEDF4A}"/>
              </a:ext>
            </a:extLst>
          </p:cNvPr>
          <p:cNvSpPr>
            <a:spLocks noGrp="1"/>
          </p:cNvSpPr>
          <p:nvPr>
            <p:ph type="title"/>
          </p:nvPr>
        </p:nvSpPr>
        <p:spPr/>
        <p:txBody>
          <a:bodyPr>
            <a:normAutofit fontScale="90000"/>
          </a:bodyPr>
          <a:lstStyle/>
          <a:p>
            <a:r>
              <a:rPr lang="en-US" b="1" dirty="0">
                <a:solidFill>
                  <a:srgbClr val="171717"/>
                </a:solidFill>
                <a:latin typeface="Segoe UI" panose="020B0502040204020203" pitchFamily="34" charset="0"/>
              </a:rPr>
              <a:t>Confirm your Azure public cloud environment</a:t>
            </a:r>
            <a:endParaRPr lang="en-US" dirty="0"/>
          </a:p>
        </p:txBody>
      </p:sp>
      <p:sp>
        <p:nvSpPr>
          <p:cNvPr id="3" name="Content Placeholder 2">
            <a:extLst>
              <a:ext uri="{FF2B5EF4-FFF2-40B4-BE49-F238E27FC236}">
                <a16:creationId xmlns:a16="http://schemas.microsoft.com/office/drawing/2014/main" id="{EFD6844F-CF1F-4BE8-9FB2-420E1DBB6425}"/>
              </a:ext>
            </a:extLst>
          </p:cNvPr>
          <p:cNvSpPr>
            <a:spLocks noGrp="1"/>
          </p:cNvSpPr>
          <p:nvPr>
            <p:ph idx="1"/>
          </p:nvPr>
        </p:nvSpPr>
        <p:spPr/>
        <p:txBody>
          <a:bodyPr/>
          <a:lstStyle/>
          <a:p>
            <a:r>
              <a:rPr lang="en-US" b="1" dirty="0">
                <a:latin typeface="Segoe UI" panose="020B0502040204020203" pitchFamily="34" charset="0"/>
              </a:rPr>
              <a:t>Note</a:t>
            </a:r>
          </a:p>
          <a:p>
            <a:r>
              <a:rPr lang="en-US" dirty="0">
                <a:solidFill>
                  <a:srgbClr val="171717"/>
                </a:solidFill>
                <a:latin typeface="Segoe UI" panose="020B0502040204020203" pitchFamily="34" charset="0"/>
              </a:rPr>
              <a:t>Non-public cloud environments, such as Microsoft Azure China 21Vianet (Azure China Cloud) and Azure US Government Cloud, don't allow the </a:t>
            </a:r>
            <a:r>
              <a:rPr lang="en-US" b="1" dirty="0">
                <a:solidFill>
                  <a:srgbClr val="171717"/>
                </a:solidFill>
                <a:latin typeface="Segoe UI" panose="020B0502040204020203" pitchFamily="34" charset="0"/>
              </a:rPr>
              <a:t>Upload to Microsoft Endpoint Manager admin center</a:t>
            </a:r>
            <a:r>
              <a:rPr lang="en-US" dirty="0">
                <a:solidFill>
                  <a:srgbClr val="171717"/>
                </a:solidFill>
                <a:latin typeface="Segoe UI" panose="020B0502040204020203" pitchFamily="34" charset="0"/>
              </a:rPr>
              <a:t> option provided in Configuration Manager. This option is required for tenant attach and is described later in this module.</a:t>
            </a:r>
          </a:p>
          <a:p>
            <a:endParaRPr lang="en-US" dirty="0"/>
          </a:p>
        </p:txBody>
      </p:sp>
    </p:spTree>
    <p:extLst>
      <p:ext uri="{BB962C8B-B14F-4D97-AF65-F5344CB8AC3E}">
        <p14:creationId xmlns:p14="http://schemas.microsoft.com/office/powerpoint/2010/main" val="95368461"/>
      </p:ext>
    </p:extLst>
  </p:cSld>
  <p:clrMapOvr>
    <a:masterClrMapping/>
  </p:clrMapOvr>
</p:sld>
</file>

<file path=ppt/theme/theme1.xml><?xml version="1.0" encoding="utf-8"?>
<a:theme xmlns:a="http://schemas.openxmlformats.org/drawingml/2006/main" name="SplashVTI">
  <a:themeElements>
    <a:clrScheme name="AnalogousFromLightSeedRightStep">
      <a:dk1>
        <a:srgbClr val="000000"/>
      </a:dk1>
      <a:lt1>
        <a:srgbClr val="FFFFFF"/>
      </a:lt1>
      <a:dk2>
        <a:srgbClr val="242541"/>
      </a:dk2>
      <a:lt2>
        <a:srgbClr val="E8E2E3"/>
      </a:lt2>
      <a:accent1>
        <a:srgbClr val="34B394"/>
      </a:accent1>
      <a:accent2>
        <a:srgbClr val="28AEC9"/>
      </a:accent2>
      <a:accent3>
        <a:srgbClr val="6EA3EE"/>
      </a:accent3>
      <a:accent4>
        <a:srgbClr val="4E4EEB"/>
      </a:accent4>
      <a:accent5>
        <a:srgbClr val="A46EEE"/>
      </a:accent5>
      <a:accent6>
        <a:srgbClr val="D14EEB"/>
      </a:accent6>
      <a:hlink>
        <a:srgbClr val="AE697A"/>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2564</Words>
  <Application>Microsoft Office PowerPoint</Application>
  <PresentationFormat>Widescreen</PresentationFormat>
  <Paragraphs>185</Paragraphs>
  <Slides>21</Slides>
  <Notes>13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Avenir Next LT Pro</vt:lpstr>
      <vt:lpstr>Calibri</vt:lpstr>
      <vt:lpstr>docons</vt:lpstr>
      <vt:lpstr>Posterama</vt:lpstr>
      <vt:lpstr>Segoe UI</vt:lpstr>
      <vt:lpstr>SplashVTI</vt:lpstr>
      <vt:lpstr>Set up tenant attach using Microsoft Endpoint Configuration Manager</vt:lpstr>
      <vt:lpstr>Tenant Attach</vt:lpstr>
      <vt:lpstr>Learning objectives </vt:lpstr>
      <vt:lpstr>What is Tenant Attach?</vt:lpstr>
      <vt:lpstr>Understand tenant attach </vt:lpstr>
      <vt:lpstr>Confirm tenant attach prerequisites </vt:lpstr>
      <vt:lpstr>Create a Microsoft Intune tenant </vt:lpstr>
      <vt:lpstr>Verify the global administrator account </vt:lpstr>
      <vt:lpstr>Confirm your Azure public cloud environment</vt:lpstr>
      <vt:lpstr>Confirm user accounts are synced </vt:lpstr>
      <vt:lpstr>Enable internet endpoints</vt:lpstr>
      <vt:lpstr>Enable internet endpoints</vt:lpstr>
      <vt:lpstr>Enable device upload</vt:lpstr>
      <vt:lpstr>LAB 5C</vt:lpstr>
      <vt:lpstr>Knowledge Check</vt:lpstr>
      <vt:lpstr>Summary </vt:lpstr>
      <vt:lpstr>Choose your path to co-management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Set up tenant attach using Microsoft Endpoint Configuration Manager</dc:title>
  <dc:creator>Dr. Garcia</dc:creator>
  <cp:lastModifiedBy>Dr. Garcia</cp:lastModifiedBy>
  <cp:revision>2</cp:revision>
  <dcterms:created xsi:type="dcterms:W3CDTF">2022-01-27T20:16:25Z</dcterms:created>
  <dcterms:modified xsi:type="dcterms:W3CDTF">2022-01-27T21:52:18Z</dcterms:modified>
</cp:coreProperties>
</file>

<file path=docProps/thumbnail.jpeg>
</file>